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55"/>
  </p:notesMasterIdLst>
  <p:handoutMasterIdLst>
    <p:handoutMasterId r:id="rId56"/>
  </p:handoutMasterIdLst>
  <p:sldIdLst>
    <p:sldId id="256" r:id="rId2"/>
    <p:sldId id="307" r:id="rId3"/>
    <p:sldId id="308" r:id="rId4"/>
    <p:sldId id="359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16" r:id="rId14"/>
    <p:sldId id="317" r:id="rId15"/>
    <p:sldId id="263" r:id="rId16"/>
    <p:sldId id="265" r:id="rId17"/>
    <p:sldId id="331" r:id="rId18"/>
    <p:sldId id="266" r:id="rId19"/>
    <p:sldId id="357" r:id="rId20"/>
    <p:sldId id="358" r:id="rId21"/>
    <p:sldId id="318" r:id="rId22"/>
    <p:sldId id="319" r:id="rId23"/>
    <p:sldId id="320" r:id="rId24"/>
    <p:sldId id="321" r:id="rId25"/>
    <p:sldId id="322" r:id="rId26"/>
    <p:sldId id="323" r:id="rId27"/>
    <p:sldId id="273" r:id="rId28"/>
    <p:sldId id="274" r:id="rId29"/>
    <p:sldId id="324" r:id="rId30"/>
    <p:sldId id="335" r:id="rId31"/>
    <p:sldId id="325" r:id="rId32"/>
    <p:sldId id="336" r:id="rId33"/>
    <p:sldId id="326" r:id="rId34"/>
    <p:sldId id="337" r:id="rId35"/>
    <p:sldId id="327" r:id="rId36"/>
    <p:sldId id="338" r:id="rId37"/>
    <p:sldId id="328" r:id="rId38"/>
    <p:sldId id="339" r:id="rId39"/>
    <p:sldId id="32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32" r:id="rId50"/>
    <p:sldId id="333" r:id="rId51"/>
    <p:sldId id="334" r:id="rId52"/>
    <p:sldId id="301" r:id="rId53"/>
    <p:sldId id="302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475" autoAdjust="0"/>
  </p:normalViewPr>
  <p:slideViewPr>
    <p:cSldViewPr>
      <p:cViewPr varScale="1">
        <p:scale>
          <a:sx n="79" d="100"/>
          <a:sy n="79" d="100"/>
        </p:scale>
        <p:origin x="-4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B01808-B09E-46C7-AA9C-7B6FAC4BA4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862F78-9EC6-40F1-A494-427836F15B8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宋体" pitchFamily="2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99DCE40C-3927-4908-A7AA-92F408F614D1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17C42364-407B-478A-BC7C-ECD2FF63FD3A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E28810-9911-4388-8549-7FD9AC532C6E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EE0B3-19E9-4608-94A7-A7C07B5E3CF9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EB095-8DD7-42FF-9F82-D3D6D9DA3EF6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905ED-3352-4758-9EE6-EB5A5FD58EC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174A4422-DF10-4E7C-B229-18115961717B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EA2F9FAE-4BE2-4958-A72C-6A4147D380CA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97FD49-D293-4E6F-9142-A847D69CBDCD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B0DB3-B573-4569-AD44-472759C3E9B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15273-2D02-4FDE-8636-0D474FDC31BB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CB9E8-1D34-4523-9591-B8AB6B19F80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60D519E-AE39-461F-8CEA-A788CF99EEF8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8224BA6-376F-436E-B1C5-B8ED3C6812D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321EF-747D-4BD1-9E5F-AAFF99236626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631F4-98E2-4A8E-9FC0-66C76FBF2B1E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1A0451B-83C3-48F6-B1A2-06479284AE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8846715-40D5-40FF-BFD8-8A5D3625D5D4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4A485CA-54F3-4DDF-BBDB-52C05CA9FB01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8FCB466E-9C62-4D4D-9B00-B167F627E9A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D3DA8A-2F16-465C-B5B6-F85A2A0FA58C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973554-D894-4E14-BAD7-07F6AC1A2C2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dn.com/search/tagging/2/&#25945;&#32946;&#37096;" TargetMode="External"/><Relationship Id="rId2" Type="http://schemas.openxmlformats.org/officeDocument/2006/relationships/hyperlink" Target="https://udn.com/news/reporter/MDg5MDc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hildren_see_children_do.wm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36889;&#32676;&#20154;%20TGOP&#9474;2016&#32769;&#24107;&#30340;&#32147;&#20856;&#35486;&#37636;%202016%20Teacher&#8217;s%20famous%20sayings&#12304;&#35486;&#37636;&#31995;&#21015;&#12305;-5My0N-SWsZU_WMV%20V8.wm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Why%20seeing%20isn't%20always%20believing..wmv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25138;&#26354;&#23416;&#38498;&#29190;&#39636;&#32624;&#12288;&#22899;&#23416;&#29983;&#36973;&#24107;&#12300;&#36409;&#39131;&#12289;&#21628;&#24052;&#25484;&#12301;.wmv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36208;&#27155;&#26799;&#30340;&#26041;&#27861;.avi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&#24863;&#20154;&#27888;&#22283;&#24291;&#21578;-&#12304;&#28961;&#21517;&#33521;&#38596;-&#26045;&#27604;&#21463;&#26356;&#26377;&#31119;&#12305;(&#20013;&#25991;&#23383;&#24149;)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dn.com/search/tagging/2/&#39636;&#32624;" TargetMode="External"/><Relationship Id="rId2" Type="http://schemas.openxmlformats.org/officeDocument/2006/relationships/hyperlink" Target="https://udn.com/news/reporter/NTgwNDY=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628775"/>
            <a:ext cx="7776864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正</a:t>
            </a: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向輔導管教</a:t>
            </a:r>
            <a:r>
              <a:rPr lang="zh-TW" altLang="en-US" sz="4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的理念與作法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00400"/>
            <a:ext cx="7597775" cy="2943225"/>
          </a:xfrm>
        </p:spPr>
        <p:txBody>
          <a:bodyPr/>
          <a:lstStyle/>
          <a:p>
            <a:pPr marR="0" eaLnBrk="1" hangingPunct="1"/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台南市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永康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區三村國民</a:t>
            </a:r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小學校長</a:t>
            </a:r>
          </a:p>
          <a:p>
            <a:pPr marR="0" eaLnBrk="1" hangingPunct="1"/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高雄師範大學教育學博士</a:t>
            </a:r>
          </a:p>
          <a:p>
            <a:pPr marR="0" eaLnBrk="1" hangingPunct="1"/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黃俊傑</a:t>
            </a:r>
            <a:endParaRPr lang="en-US" altLang="zh-TW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R="0" eaLnBrk="1" hangingPunct="1"/>
            <a:r>
              <a:rPr lang="en-US" altLang="zh-TW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Email:tnnhh318@mail.tn.edu.tw</a:t>
            </a:r>
            <a:endParaRPr lang="zh-TW" altLang="en-US" sz="3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R="0" eaLnBrk="1" hangingPunct="1"/>
            <a:endParaRPr lang="zh-CN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9" name="日期版面配置區 4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CEE5ECFC-A453-4138-90BE-3A61426A140D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2EFF2-5725-46BC-B976-D3A5093A1703}" type="slidenum">
              <a:rPr lang="zh-CN" altLang="en-US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體罰學生遭申誡    老師不得考甲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2020-02-23 23:56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聯合報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記者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章凱閎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／台北報導 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為落實「校園零體罰」政策，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hlinkClick r:id="rId3"/>
              </a:rPr>
              <a:t>教育部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近日修法，若教師違法處罰學生或不當管教學生，受申誡以上懲處，該申誡不得列為「獎懲相抵項目」，且該學年度考績不得列甲等，大幅提高對於教師體罰的課責。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25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全國首例 台南補習班老師不當體罰 通報全國不任用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2019-01-15 19:27:16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［記者劉婉君／台南報導］台南市永康區某補習班老師日前被爆出小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學生因小考成績不好，要求學生自摑兩百下，教育局今召開不適任教育人員認定委員會，決議認定該名教師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年內不得再於補習班受聘僱，並將提報教育部複核後登錄於全國不適任人員系統，為教育部補習及進修教育法修法實施後全國首例。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17538"/>
            <a:ext cx="8548439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人本：國中體罰較嚴重</a:t>
            </a:r>
            <a:br>
              <a:rPr lang="zh-TW" altLang="en-US" sz="36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3600" dirty="0" smtClean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雖然高雄市教育局三令五申不得體罰，但人本基金高雄分會今年迄今已接獲近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件申訴案例。人本指出，體罰的方式推陳出新，其中國中較國小嚴重。教育界則認為，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孩子生得少，家長都視為寶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，連適度的管教往往也受到質疑，無形中也造成困擾，對教師士氣打擊頗大。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3D28DF9E-CAC1-466C-9E69-1B99499FE4CD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9219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CB7B80B-33E1-4CF5-9E0B-EF31A183C989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人本：國中體罰較嚴重</a:t>
            </a:r>
          </a:p>
        </p:txBody>
      </p:sp>
      <p:sp>
        <p:nvSpPr>
          <p:cNvPr id="1331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395536" y="1412875"/>
            <a:ext cx="8353177" cy="4284663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人本調查體罰情形，</a:t>
            </a:r>
            <a:r>
              <a:rPr lang="zh-TW" altLang="en-US" sz="3200" dirty="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3200" dirty="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97.5</a:t>
            </a:r>
            <a:r>
              <a:rPr lang="zh-TW" altLang="en-US" sz="3200" dirty="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％學生證明學校確實存在各式各樣處罰手段。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最常見的是直接打身體，例如：打手心、耳光、頭、屁股，另外就是罰站、罰跪、罰半蹲、兔子跳、舉重物、跑操場等。</a:t>
            </a:r>
            <a:r>
              <a:rPr lang="zh-TW" altLang="en-US" sz="3200" dirty="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en-US" altLang="zh-TW" sz="3200" dirty="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72.1</a:t>
            </a:r>
            <a:r>
              <a:rPr lang="zh-TW" altLang="en-US" sz="3200" dirty="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％學生今年都有被體罰經驗，有趣的是有</a:t>
            </a:r>
            <a:r>
              <a:rPr lang="en-US" altLang="zh-TW" sz="3200" dirty="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60.1</a:t>
            </a:r>
            <a:r>
              <a:rPr lang="zh-TW" altLang="en-US" sz="3200" dirty="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％的學生將來當老師後可能體罰學生。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dirty="0" smtClean="0">
              <a:solidFill>
                <a:srgbClr val="C60641"/>
              </a:solidFill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5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1D870AF6-179A-4079-899F-8D0431493DFB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10243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B5A9606-4036-45A7-94D9-DEF858FF8A2C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6" name="笑臉 5">
            <a:hlinkClick r:id="rId2" action="ppaction://hlinkfile"/>
          </p:cNvPr>
          <p:cNvSpPr/>
          <p:nvPr/>
        </p:nvSpPr>
        <p:spPr>
          <a:xfrm>
            <a:off x="7164388" y="5157788"/>
            <a:ext cx="1295400" cy="11509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children_see_children_do.wmv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85693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學校訂定與實施教師輔導與管教學生辦法注意事項草案</a:t>
            </a:r>
            <a:r>
              <a:rPr lang="zh-TW" altLang="en-US" sz="32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-96</a:t>
            </a:r>
            <a:r>
              <a:rPr lang="zh-TW" altLang="en-US" sz="32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200" dirty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日 </a:t>
            </a:r>
          </a:p>
        </p:txBody>
      </p:sp>
      <p:sp>
        <p:nvSpPr>
          <p:cNvPr id="14341" name="日期版面配置區 4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B454F4BD-4C59-4634-93C2-D9378C79CE38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7C3BF2-F7CE-4E35-BC62-E33662A8C271}" type="slidenum">
              <a:rPr lang="zh-CN" altLang="en-US"/>
              <a:pPr>
                <a:defRPr/>
              </a:pPr>
              <a:t>15</a:t>
            </a:fld>
            <a:endParaRPr lang="en-US" altLang="zh-CN"/>
          </a:p>
        </p:txBody>
      </p:sp>
      <p:pic>
        <p:nvPicPr>
          <p:cNvPr id="13317" name="Picture 3" descr="Image3"/>
          <p:cNvPicPr>
            <a:picLocks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060848"/>
            <a:ext cx="6732588" cy="4479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 smtClean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5367" name="日期版面配置區 6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869E0800-9B7D-4EE0-AC2C-01E7225E8E0A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AE8D046-7426-4A9A-9883-57470E8E0424}" type="slidenum">
              <a:rPr lang="zh-CN" altLang="en-US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14342" name="Picture 4" descr="3836165-16097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913" y="476250"/>
            <a:ext cx="39306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3836165-1609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76250"/>
            <a:ext cx="424815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一些想法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…….</a:t>
            </a:r>
            <a:endParaRPr lang="zh-TW" altLang="en-US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您在教學生涯中沒有體罰過學生嗎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貴校老師沒有體罰過學生嗎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家長同意讓老師體罰學生，並有切結書，這樣可以體罰了吧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棒下出高徒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棒下出孝子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…..?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今天我有一點點成就，就是以前老師認真體罰的結果。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6EE3004-5851-47E2-AE22-FD9523BE0B6B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66CD65E-2F27-461C-B5AE-84D2D9B5E37B}" type="slidenum">
              <a:rPr lang="zh-CN" altLang="en-US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正向管教的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意義</a:t>
            </a:r>
            <a:endParaRPr lang="zh-TW" altLang="en-US" sz="4400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輔導與管教和校園文化是息息相關的 </a:t>
            </a:r>
          </a:p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為了治好輔導與管教的源頭，教師有義務引導校園文化往光明面發展 。</a:t>
            </a:r>
          </a:p>
          <a:p>
            <a:pPr eaLnBrk="1" hangingPunct="1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教育的目的就是要導引學生身心正常發展 。</a:t>
            </a: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9" name="日期版面配置區 8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86CEBF1C-7FC6-42BE-ADAF-18FD4EDD43BE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0B6485C-C9D5-4A78-8E91-AD43FF80E4D1}" type="slidenum">
              <a:rPr lang="zh-CN" altLang="en-US"/>
              <a:pPr>
                <a:defRPr/>
              </a:pPr>
              <a:t>18</a:t>
            </a:fld>
            <a:endParaRPr lang="en-US" altLang="zh-CN"/>
          </a:p>
        </p:txBody>
      </p:sp>
      <p:sp>
        <p:nvSpPr>
          <p:cNvPr id="10" name="笑臉 9">
            <a:hlinkClick r:id="rId2" action="ppaction://hlinkfile"/>
          </p:cNvPr>
          <p:cNvSpPr/>
          <p:nvPr/>
        </p:nvSpPr>
        <p:spPr>
          <a:xfrm>
            <a:off x="4644008" y="5229200"/>
            <a:ext cx="2016125" cy="14414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老師的經典語錄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正向管教的意義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35280" cy="4389437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所謂管教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(discipline)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，係指基於以下目的，對學生須強化或導正之行為，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所實施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之各種有利或不利之集體或個別處置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教育部，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2007)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（一）增進學生良好行為及習慣，減少學生不良行為及習慣，以促進學生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身心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發展及身體自主，激發個人潛能，培養健全人格並導引適性發展。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（二）培養學生自尊尊人、自治自律之處世態度。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（三）維護校園安全，避免學生受到霸凌及其他危害。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（四）維護教學秩序，確保班級教學及學校教育活動之正常進行。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小檔案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台南師專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76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級普師科輔導組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高雄師大教育系碩博士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台南市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安南區安慶國小校長（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99-107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台南市安南區土城國小校長（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95--99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台南市南區喜樹國小學務主任（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88-95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台南市國小民主法治人權暨品德教育工作小組執行秘書（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92--94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7174" name="日期版面配置區 6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3A36D640-F650-469A-95D0-AAB72A937D5F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F29867B-2623-4067-9370-CC618C3DF571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6150" name="投影片編號版面配置區 5"/>
          <p:cNvSpPr txBox="1">
            <a:spLocks noGrp="1"/>
          </p:cNvSpPr>
          <p:nvPr/>
        </p:nvSpPr>
        <p:spPr bwMode="auto">
          <a:xfrm>
            <a:off x="6400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E9BABC-02ED-44BC-B36C-40EA874FDD48}" type="slidenum">
              <a:rPr lang="en-US" altLang="zh-TW" sz="1400"/>
              <a:pPr algn="r"/>
              <a:t>2</a:t>
            </a:fld>
            <a:endParaRPr lang="en-US" altLang="zh-TW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正向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管教特點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一、正向管教不應只是消極的不使用體罰，更應積極協助學生正向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發展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就「教育部推動校園正向管教工作計畫」來說，很多教師可能會把正向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管教解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讀為不使用體罰。然而，正向管教不應只是消極的不使用體罰，更應積極地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協助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學生正向發展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二、正向管教強調正向的態度與方法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協助學生與別人建立健康和諧的關係是教師應努力的方向，為達成此目標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應持正向的態度與方法。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60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輔導管教的基本觀念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467544" y="2276872"/>
            <a:ext cx="8107362" cy="4068762"/>
          </a:xfrm>
        </p:spPr>
        <p:txBody>
          <a:bodyPr>
            <a:normAutofit lnSpcReduction="10000"/>
          </a:bodyPr>
          <a:lstStyle/>
          <a:p>
            <a:pPr marL="812800" indent="-8128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手段不是目的－你為什麼輔導管教？</a:t>
            </a:r>
          </a:p>
          <a:p>
            <a:pPr marL="1168400" lvl="1" indent="-711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輔導管教只是一種手段，其背後還潛藏著一個終極目的。</a:t>
            </a:r>
          </a:p>
          <a:p>
            <a:pPr marL="1168400" lvl="1" indent="-71120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如果老師在實施輔導管教時不能精準地抓住最終的目的，就常常變成只因為學生與自己的期待不符而加以輔導管教。 </a:t>
            </a:r>
          </a:p>
        </p:txBody>
      </p:sp>
      <p:sp>
        <p:nvSpPr>
          <p:cNvPr id="17410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C874893D-2CF2-46A2-AF72-0B6BDFC64A5E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8E9E79-EE83-467A-86D9-22041448FBE2}" type="slidenum">
              <a:rPr lang="en-US" altLang="zh-TW"/>
              <a:pPr>
                <a:defRPr/>
              </a:pPr>
              <a:t>21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 dirty="0" smtClean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539750" y="765175"/>
            <a:ext cx="8147050" cy="5254625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能達到目的才是好手段－你輔導管教有效嗎？</a:t>
            </a:r>
          </a:p>
          <a:p>
            <a:pPr lvl="1"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老師在選擇輔導管教的方式時，應考量手段的有效性，否則，目的即便正當、明確，也是徒勞無功。</a:t>
            </a:r>
          </a:p>
          <a:p>
            <a:pPr lvl="1" eaLnBrk="1" hangingPunct="1"/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不要固執地只相信親眼所見的一切，必須追根究底隱藏在表象背後的原因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，而這也是輔導管教這一門學問的重要功課之一。</a:t>
            </a:r>
          </a:p>
          <a:p>
            <a:pPr eaLnBrk="1" hangingPunct="1"/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4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1561EA2C-534C-4BE4-AFCB-0CDA4874E686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0483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78C7F5F-4307-4E18-B0B3-F6FDB33FB0AD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6" name="笑臉 5">
            <a:hlinkClick r:id="rId2" action="ppaction://hlinkfile"/>
          </p:cNvPr>
          <p:cNvSpPr/>
          <p:nvPr/>
        </p:nvSpPr>
        <p:spPr>
          <a:xfrm>
            <a:off x="7092950" y="5300663"/>
            <a:ext cx="1655763" cy="13684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Seeing</a:t>
            </a:r>
          </a:p>
          <a:p>
            <a:pPr algn="ctr">
              <a:defRPr/>
            </a:pPr>
            <a:r>
              <a:rPr lang="en-US" altLang="zh-TW" dirty="0"/>
              <a:t>isn‘t</a:t>
            </a:r>
            <a:r>
              <a:rPr lang="zh-TW" altLang="en-US" dirty="0"/>
              <a:t> </a:t>
            </a:r>
            <a:r>
              <a:rPr lang="en-US" altLang="zh-TW" dirty="0"/>
              <a:t>always</a:t>
            </a:r>
          </a:p>
          <a:p>
            <a:pPr algn="ctr">
              <a:defRPr/>
            </a:pPr>
            <a:r>
              <a:rPr lang="en-US" altLang="zh-TW" dirty="0"/>
              <a:t>believing.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 dirty="0" smtClean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一波未平一波又起－</a:t>
            </a:r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你的輔導管教帶給你麻煩嗎？</a:t>
            </a:r>
          </a:p>
          <a:p>
            <a:pPr lvl="1"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不當、錯誤、沒有目的、甚至缺乏成效的輔導管教，非但不能解決問題，反而徒增可能侵害學生權益的法律上紛爭。</a:t>
            </a:r>
          </a:p>
          <a:p>
            <a:pPr lvl="1"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不要因不適當的輔導管教為自己製造額外的麻煩，嚴重的時候甚至丟掉工作，那值得嗎？  </a:t>
            </a:r>
          </a:p>
        </p:txBody>
      </p:sp>
      <p:sp>
        <p:nvSpPr>
          <p:cNvPr id="19458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A668246B-B4D0-4A23-8680-2DFFF54680D3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A4BAB76-A8E7-4969-BE96-E21283B29A15}" type="slidenum">
              <a:rPr lang="en-US" altLang="zh-TW"/>
              <a:pPr>
                <a:defRPr/>
              </a:pPr>
              <a:t>23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 dirty="0" smtClean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539750" y="1447800"/>
            <a:ext cx="8147050" cy="4572000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怎麼作才公平－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你的輔導管教公平嗎？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站在人性的觀點，老師下意識對於那些上課比較認真、聽話、長得比較可愛的學生寬容一點，其實是無可厚非的；但若自教育的層面上作要求，老師就犯了不公平的錯誤。 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輔導管教的實施也必須依循一套比較一致的規則，也就是說標準要一致。 </a:t>
            </a:r>
          </a:p>
        </p:txBody>
      </p:sp>
      <p:sp>
        <p:nvSpPr>
          <p:cNvPr id="20482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3BEDDF7A-8909-4C63-8E80-8805612C5790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2531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EF8E25C-F86D-42BC-95FC-044008D6BDB7}" type="slidenum">
              <a:rPr lang="en-US" altLang="zh-TW"/>
              <a:pPr>
                <a:defRPr/>
              </a:pPr>
              <a:t>24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 dirty="0" smtClean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468313" y="1125538"/>
            <a:ext cx="8229600" cy="3813175"/>
          </a:xfrm>
        </p:spPr>
        <p:txBody>
          <a:bodyPr/>
          <a:lstStyle/>
          <a:p>
            <a:pPr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猜猜看我說什麼－</a:t>
            </a:r>
            <a:r>
              <a:rPr lang="zh-TW" altLang="en-US" sz="32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你的輔導管教明確嗎？</a:t>
            </a:r>
          </a:p>
          <a:p>
            <a:pPr lvl="1"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所謂輔導管教的明確性必須自管教原因、管教方式與管教程度同時作要求。 </a:t>
            </a:r>
          </a:p>
          <a:p>
            <a:pPr lvl="1"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老師們的班級經營策略不盡相同，但太緊或太鬆都容易失控成為不適當輔導管教 。</a:t>
            </a:r>
          </a:p>
          <a:p>
            <a:pPr eaLnBrk="1" hangingPunct="1"/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8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506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522314E1-962F-45FD-975F-620A706304F0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E8FE3BC-508A-42D1-8C2F-E6F907A9AD91}" type="slidenum">
              <a:rPr lang="en-US" altLang="zh-TW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21510" name="Picture 9" descr="相關圖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987800"/>
            <a:ext cx="35544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zh-TW" dirty="0" smtClean="0">
              <a:solidFill>
                <a:schemeClr val="tx2">
                  <a:satMod val="13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小心你侵權－</a:t>
            </a:r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你的輔導管教合法嗎？</a:t>
            </a:r>
          </a:p>
          <a:p>
            <a:pPr lvl="1"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老師在進行輔導管教時，必須精準地把持住法律的界線，不要使得原本合法正當的輔導管教淪為傷害學生的行為。</a:t>
            </a:r>
          </a:p>
          <a:p>
            <a:pPr lvl="1"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0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C29D7954-6587-476C-8413-B7D8ECDC9502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0995440-6F1B-40A2-8C08-6D600E1ADA04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pic>
        <p:nvPicPr>
          <p:cNvPr id="22534" name="Picture 6" descr="book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933825"/>
            <a:ext cx="40322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BD0014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4149725"/>
            <a:ext cx="245745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輔導管教的基本觀念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教師法： 教師對學生的</a:t>
            </a:r>
            <a:r>
              <a:rPr lang="zh-TW" altLang="en-US" sz="32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懲戒措施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稱之「</a:t>
            </a:r>
            <a:r>
              <a:rPr lang="zh-TW" altLang="en-US" sz="32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管教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」 。</a:t>
            </a:r>
          </a:p>
          <a:p>
            <a:pPr eaLnBrk="1" hangingPunct="1"/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教師基於教育工作的需要，當然</a:t>
            </a:r>
            <a:r>
              <a:rPr lang="zh-TW" altLang="en-US" sz="32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擁有對於學生的管教權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；但是教師擁有管教權並不意謂教師亦擁有</a:t>
            </a:r>
            <a:r>
              <a:rPr lang="zh-TW" altLang="en-US" sz="32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體罰權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「管教」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包括</a:t>
            </a:r>
            <a:r>
              <a:rPr lang="zh-TW" altLang="en-US" sz="32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非權力性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（如建議、勸導、糾正）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32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權力性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的措施</a:t>
            </a:r>
            <a:r>
              <a:rPr lang="zh-TW" altLang="en-US" sz="3200" b="1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（懲戒）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23557" name="日期版面配置區 4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B3DAA0AE-D670-4DF0-968B-7FC0FA0CC1C0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B6181F2-A9A4-4002-BF14-35E2C1D84388}" type="slidenum">
              <a:rPr lang="zh-CN" altLang="en-US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輔導管教工作的法律觀念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990600" lvl="1" indent="-533400" eaLnBrk="1" fontAlgn="auto" hangingPunct="1">
              <a:spcBef>
                <a:spcPts val="37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AutoNum type="arabicPeriod"/>
              <a:defRPr/>
            </a:pPr>
            <a:r>
              <a:rPr lang="zh-TW" altLang="en-US" sz="36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合目的性原則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（教師法第十七條、行政程序法第七條第二項）</a:t>
            </a:r>
          </a:p>
          <a:p>
            <a:pPr marL="990600" lvl="1" indent="-533400" eaLnBrk="1" fontAlgn="auto" hangingPunct="1">
              <a:spcBef>
                <a:spcPts val="37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AutoNum type="arabicPeriod"/>
              <a:defRPr/>
            </a:pPr>
            <a:r>
              <a:rPr lang="zh-TW" altLang="en-US" sz="36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有效性原則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（行政程序法第七條第一項）</a:t>
            </a:r>
          </a:p>
          <a:p>
            <a:pPr marL="990600" lvl="1" indent="-533400" eaLnBrk="1" fontAlgn="auto" hangingPunct="1">
              <a:spcBef>
                <a:spcPts val="37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AutoNum type="arabicPeriod"/>
              <a:defRPr/>
            </a:pPr>
            <a:r>
              <a:rPr lang="zh-TW" altLang="en-US" sz="36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比例原則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（行政程序法第七條第三項）</a:t>
            </a:r>
          </a:p>
          <a:p>
            <a:pPr marL="990600" lvl="1" indent="-533400" eaLnBrk="1" fontAlgn="auto" hangingPunct="1">
              <a:spcBef>
                <a:spcPts val="37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AutoNum type="arabicPeriod"/>
              <a:defRPr/>
            </a:pPr>
            <a:r>
              <a:rPr lang="zh-TW" altLang="en-US" sz="36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平等原則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（行政程序法第六條）</a:t>
            </a:r>
          </a:p>
          <a:p>
            <a:pPr marL="990600" lvl="1" indent="-533400" eaLnBrk="1" fontAlgn="auto" hangingPunct="1">
              <a:spcBef>
                <a:spcPts val="37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AutoNum type="arabicPeriod"/>
              <a:defRPr/>
            </a:pPr>
            <a:r>
              <a:rPr lang="zh-TW" altLang="en-US" sz="36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明確性原則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（行政程序法第五條）</a:t>
            </a:r>
          </a:p>
          <a:p>
            <a:pPr marL="990600" lvl="1" indent="-533400" eaLnBrk="1" fontAlgn="auto" hangingPunct="1">
              <a:spcBef>
                <a:spcPts val="37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AutoNum type="arabicPeriod"/>
              <a:defRPr/>
            </a:pPr>
            <a:r>
              <a:rPr lang="zh-TW" altLang="en-US" sz="3600" b="1" dirty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合法性原則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（行政程序法第四條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marL="609600" indent="-60960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1" name="日期版面配置區 4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04FD91C1-B419-4BD6-8518-95DEE5923029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1DB7C0D-6627-4BE3-B37C-B478439D6E20}" type="slidenum">
              <a:rPr lang="zh-CN" altLang="en-US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合目的性原則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國家所採取者必須是有助於達成目的的措施 ，又稱為適當性原則。</a:t>
            </a:r>
          </a:p>
          <a:p>
            <a:pPr eaLnBrk="1" hangingPunct="1"/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行政程序法第七條第二款規定，行政行為有多種方法可以達成目的時，</a:t>
            </a:r>
            <a:r>
              <a:rPr lang="zh-TW" altLang="en-US" sz="3200" smtClean="0">
                <a:solidFill>
                  <a:srgbClr val="C60641"/>
                </a:solidFill>
                <a:latin typeface="標楷體" pitchFamily="65" charset="-120"/>
                <a:ea typeface="標楷體" pitchFamily="65" charset="-120"/>
              </a:rPr>
              <a:t>應選擇損害最小的方法為之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。是以，若老師選擇的手段雖有助於目的之達成，合乎有效性原則，但若造成相當程度的副作用，那是典型的行政作為不適當，違反行政程序法之規定。</a:t>
            </a:r>
          </a:p>
          <a:p>
            <a:pPr eaLnBrk="1" hangingPunct="1"/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E8FF486-DCF7-46D1-8AD8-796691432DAD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DE61DD9-5E03-462E-9278-1DB7F51825BB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經歷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628775"/>
            <a:ext cx="856932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年教育部「發現人權校園」國小組優等。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93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年教育部「發現人權校園」國小組甲等。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93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年教育部優秀學務人員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年台南市人權教育諮詢委員會委員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98-101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年台南市人權教育輔導團副召集人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年台南市友善校園正向管教輔導團團員</a:t>
            </a:r>
          </a:p>
          <a:p>
            <a:pPr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台南市人權教育輔導團召集人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8" name="日期版面配置區 6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20E4B537-E65F-470D-93F2-769643DFDA6E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84C05F-8103-4441-AC45-F60A6E3D51E0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174" name="投影片編號版面配置區 5"/>
          <p:cNvSpPr txBox="1">
            <a:spLocks noGrp="1"/>
          </p:cNvSpPr>
          <p:nvPr/>
        </p:nvSpPr>
        <p:spPr bwMode="auto">
          <a:xfrm>
            <a:off x="6400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23FED4-4A98-446A-A417-E678B241DEDB}" type="slidenum">
              <a:rPr lang="en-US" altLang="zh-TW" sz="1400"/>
              <a:pPr algn="r"/>
              <a:t>3</a:t>
            </a:fld>
            <a:endParaRPr lang="en-US" altLang="zh-TW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927FD-446E-48FF-90BF-7864688FEF8D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26627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0" y="476250"/>
            <a:ext cx="7772400" cy="4572000"/>
          </a:xfrm>
        </p:spPr>
        <p:txBody>
          <a:bodyPr/>
          <a:lstStyle/>
          <a:p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國歌唱太小聲要蹲著走操場　校方：體能訓練</a:t>
            </a:r>
          </a:p>
          <a:p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台北市私立惇敘工商汽車科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年級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位同班學生投訴，昨天早上升旗典禮後，主持師長說台下學生唱國歌太小聲，可能會扣秩序成績，他們班導師就罰全班蹲著繞操場走路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圈、約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200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公尺。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&lt;2017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05</a:t>
            </a:r>
            <a:r>
              <a:rPr lang="zh-TW" altLang="en-US" sz="3200" smtClean="0">
                <a:latin typeface="標楷體" pitchFamily="65" charset="-120"/>
                <a:ea typeface="標楷體" pitchFamily="65" charset="-120"/>
              </a:rPr>
              <a:t>日蘋果日報</a:t>
            </a:r>
            <a:r>
              <a:rPr lang="en-US" altLang="zh-TW" sz="3200" smtClean="0">
                <a:latin typeface="標楷體" pitchFamily="65" charset="-120"/>
                <a:ea typeface="標楷體" pitchFamily="65" charset="-120"/>
              </a:rPr>
              <a:t>&gt;</a:t>
            </a:r>
            <a:endParaRPr lang="zh-TW" altLang="en-US" sz="320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8" name="Picture 2" descr="http://img.appledaily.com.tw/images/ReNews/20171005/640_a907ea88fda44e4856a8c0b370979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4292600"/>
            <a:ext cx="29559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有效性原則</a:t>
            </a:r>
          </a:p>
        </p:txBody>
      </p:sp>
      <p:sp>
        <p:nvSpPr>
          <p:cNvPr id="2662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>
          <a:xfrm>
            <a:off x="457200" y="1700213"/>
            <a:ext cx="8229600" cy="4249737"/>
          </a:xfrm>
        </p:spPr>
        <p:txBody>
          <a:bodyPr>
            <a:normAutofit fontScale="92500"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行政行為，應依下列原則為之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︰</a:t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一、採取之方法應有助於目的之達成。</a:t>
            </a:r>
            <a:br>
              <a:rPr lang="zh-TW" altLang="en-US" sz="3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二、有多種同樣能達成目的之方法時，應選擇對人民權益損害最少者。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行政程序法第七條第一款規定，行政行為採取之方法要有助於目的之達成。也就是說，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輔導管教除了要有明確的目的外，所採取的手段亦應當是對於目的之達成有助益的，而這就是所謂的有效性原則。</a:t>
            </a:r>
          </a:p>
        </p:txBody>
      </p:sp>
      <p:sp>
        <p:nvSpPr>
          <p:cNvPr id="2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B4DC023F-9D59-45A2-8B78-5001986C6904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8675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3B9573-40E7-4F19-BBC7-FBF2D26FCDAF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53654-A914-4E6E-A9E4-51404F742C0E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28675" name="內容版面配置區 5"/>
          <p:cNvSpPr>
            <a:spLocks noGrp="1"/>
          </p:cNvSpPr>
          <p:nvPr>
            <p:ph sz="quarter" idx="4294967295"/>
          </p:nvPr>
        </p:nvSpPr>
        <p:spPr>
          <a:xfrm>
            <a:off x="0" y="476250"/>
            <a:ext cx="7772400" cy="4572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又傳體罰！老師連踹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腳 女學生被踹飛倒地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國立台灣戲曲學院本月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日上午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左右，該校高一的吳姓女學生，疑似學習表現不到位，先被老師言語訓斥，接著老師以雙掌連速快速呼學生巴掌，老師似乎火氣未消，竟然飛踢學生，連踹五下，女學生被喘飛倒地後，又乖乖站起來，繼續聽老師訓斥，女學生哭了，用水袖拭淚，但老師接著又拍打學生頭部，叫她離開。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&lt;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2017-05-19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聯合報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676" name="Picture 2" descr="台灣戲曲學院發生老師體罰學生事件。記者王彩鸝／翻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814763"/>
            <a:ext cx="46069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笑臉 4">
            <a:hlinkClick r:id="rId3" action="ppaction://hlinkfile"/>
          </p:cNvPr>
          <p:cNvSpPr/>
          <p:nvPr/>
        </p:nvSpPr>
        <p:spPr>
          <a:xfrm>
            <a:off x="971550" y="4076700"/>
            <a:ext cx="2087563" cy="187325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戲曲學院爆體罰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比例原則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行政行為，應依下列原則為之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︰</a:t>
            </a:r>
          </a:p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採取之方法所造成之損害不得與欲達成目的之利益顯失均衡。</a:t>
            </a:r>
          </a:p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行政程序法第七條第三款規定，</a:t>
            </a:r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採取之方法所造成之損害不得與欲達成目的之利益顯失均衡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，學理上一般稱之為「比例原則」。  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872ECCB4-6B98-4708-A89D-DBE10D486254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3770710-7FC6-47DE-AB8B-0D6CD4E846B8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49275"/>
            <a:ext cx="8229600" cy="5775325"/>
          </a:xfrm>
        </p:spPr>
        <p:txBody>
          <a:bodyPr/>
          <a:lstStyle/>
          <a:p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 假設政府為了要讓騎乘機車之騎士都戴上安全帽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於是祭出了三種方案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1.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騎乘機車未戴安全帽者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處死刑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2.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騎乘機車未戴安全帽者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處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萬元罰鍰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3.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騎乘機車未戴安全帽者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處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元罰鍰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以上三種方法皆可以達到目的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讓騎乘機車之騎士都戴上安全帽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zh-TW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手段和目的須達到一種平衡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；以一般客觀的思考，如果騎乘機車未戴安全帽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處死刑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這個很明顯的處罰過當吧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只是沒戴安全帽就要被槍斃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.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罰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萬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這麼高的罰金實在不適合用來處罰行為人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罰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500: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罰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的手段可以讓大多數人遵守戴安全帽的規則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b="1" smtClean="0">
                <a:latin typeface="標楷體" pitchFamily="65" charset="-120"/>
                <a:ea typeface="標楷體" pitchFamily="65" charset="-120"/>
              </a:rPr>
              <a:t>達成目的</a:t>
            </a:r>
            <a:r>
              <a:rPr lang="en-US" altLang="zh-TW" b="1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B02ABC4-244B-429B-A570-1F91123DBF8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50739BB-153B-459E-AFBA-CCA716B124B2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平等原則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「行政行為，非有正當理由，不得為</a:t>
            </a:r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差別待遇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」，行政程序法第六條訂有明文。其立法意旨，不在禁止差別待遇，而是要求老師在實施差別待遇時必須有正當理由。 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9F0770D6-A707-48C5-9868-113ADE04747A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0E4CA88-73CA-4EC2-BE4A-2EBE0AC3E759}" type="slidenum">
              <a:rPr lang="en-US" altLang="zh-TW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1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小朋友坐公車，因為人小佔空間也小，所以半票，這是小孩和大人間的差別待遇正當理由；然高大的小孩所佔空間與大人無差別，故收全票，這是大小孩與小小孩的合理差別待遇。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國家考試有各種加分條件，此為基於平衡社會弱勢地位，以免優勢者恆優勢、劣勢者恆劣勢以致社會流動停滯的合理差別對待。 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各種宗教皆有自由發展的空間，彼此並無特權或限制之分，蓋就本國憲法價值，所有宗教並無優劣高下之分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鼓吹犯罪行為者不在此限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，並無國教之說，故對各種宗教信徒皆平等待之，不會優惠某教信徒或迫害某教信徒。 </a:t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B02ABC4-244B-429B-A570-1F91123DBF8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EE69C0D-44AD-4F59-9965-F476CD8C95F1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明確性原則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第五條    行政行為之</a:t>
            </a:r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內容應明確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8C0316B8-E2CF-4B10-8F35-484B73B6908B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C1D5C64-4B04-45B5-B634-D8026C9A105B}" type="slidenum">
              <a:rPr lang="en-US" altLang="zh-TW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33798" name="Picture 5" descr="main01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708275"/>
            <a:ext cx="457041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sz="quarter" idx="1"/>
          </p:nvPr>
        </p:nvSpPr>
        <p:spPr>
          <a:xfrm>
            <a:off x="323850" y="620713"/>
            <a:ext cx="8229600" cy="5343525"/>
          </a:xfrm>
        </p:spPr>
        <p:txBody>
          <a:bodyPr/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．符合法律明確性原則，其目的：</a:t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╔落實資訊公開之要求。</a:t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╠使受規範者可預見其行為之法律效果 。</a:t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　╚使執法之準據明確。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．檢肅流氓條例內關於「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欺壓善良、品行惡劣、遊蕩無賴」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等規定遭司法院釋字第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636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號解釋</a:t>
            </a:r>
            <a:r>
              <a:rPr lang="zh-TW" altLang="en-US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宣告違憲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：違反明確性原則。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中央健保局以甲醫療機構虛偽申報醫療費用為由，擬處以罰鍰惟卻未記載虛偽申報醫療費用之金額與罰鍰額度，僅謂「該等金額由本局核算後另案通知」，即有違明確性原則的要求。　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B02ABC4-244B-429B-A570-1F91123DBF8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276A7C-426C-45AC-803A-FB09A3D604BF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solidFill>
                  <a:srgbClr val="CC3300"/>
                </a:solidFill>
                <a:latin typeface="標楷體" pitchFamily="65" charset="-120"/>
                <a:ea typeface="標楷體" pitchFamily="65" charset="-120"/>
              </a:rPr>
              <a:t>合法性原則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第四條  行政行為</a:t>
            </a:r>
            <a:r>
              <a:rPr lang="zh-TW" altLang="en-US" sz="36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應受法律及一般法律原則之拘束。</a:t>
            </a:r>
          </a:p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法律是道德最低標準的踐履，足見法律在某程度上是與道德相一致的，那麼既然人人在倫理上有維護道德秩序的責任，老師即不得以不是公務員而拒絕受到相關法令的規範。 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04F79CA5-719F-4A44-8708-6607A47EFA58}" type="datetime1">
              <a:rPr lang="zh-TW" altLang="en-US"/>
              <a:pPr>
                <a:defRPr/>
              </a:pPr>
              <a:t>2020/6/14</a:t>
            </a:fld>
            <a:endParaRPr lang="en-US" altLang="zh-TW"/>
          </a:p>
        </p:txBody>
      </p:sp>
      <p:sp>
        <p:nvSpPr>
          <p:cNvPr id="2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6462D0E-5F80-428B-B529-185630D0F23A}" type="slidenum">
              <a:rPr lang="en-US" altLang="zh-TW"/>
              <a:pPr>
                <a:defRPr/>
              </a:pPr>
              <a:t>39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latin typeface="標楷體" pitchFamily="65" charset="-120"/>
                <a:ea typeface="標楷體" pitchFamily="65" charset="-120"/>
              </a:rPr>
              <a:t>報告大綱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一、前言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從幾則新聞來談輔導管教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問題</a:t>
            </a:r>
            <a:endParaRPr lang="en-US" altLang="zh-TW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正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向管教的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意義與特點</a:t>
            </a:r>
            <a:endParaRPr lang="en-US" altLang="zh-TW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輔導管教的基本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觀念</a:t>
            </a:r>
            <a:endParaRPr lang="en-US" altLang="zh-TW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四、負向管教的原因與克服之道</a:t>
            </a:r>
            <a:endParaRPr lang="en-US" altLang="zh-TW" sz="3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36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五、結語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行政機關對人民禁止為超過法律授權範圍之裁量，也不得濫用其裁量權限。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舉例來說，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社會秩序維護法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規定，於政府機關或其他辦公處所，任意喧嘩或兜售物品，不聽禁止者，處新台幣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元以下罰鍰或申誡；因此，如某丁在桃園縣政府內任意喧嘩，卻不聽禁止，則執勤員警卻對乙科處新台幣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4000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元之罰鍰的話，就違反了裁量合宜原則。</a:t>
            </a:r>
          </a:p>
          <a:p>
            <a:pPr eaLnBrk="1" hangingPunct="1"/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B02ABC4-244B-429B-A570-1F91123DBF8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5B3991F-FEAF-4C50-9295-5714447E3486}" type="slidenum">
              <a:rPr lang="zh-CN" altLang="en-US" smtClean="0"/>
              <a:pPr>
                <a:defRPr/>
              </a:pPr>
              <a:t>40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負向管教的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原因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935163"/>
            <a:ext cx="8640960" cy="4389437"/>
          </a:xfrm>
        </p:spPr>
        <p:txBody>
          <a:bodyPr>
            <a:normAutofit lnSpcReduction="10000"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教師支持體罰，錯認體罰的價值：有些教師認為體罰可快速有效的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矯正學生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行為有其價值。然而，他們也可能錯認體罰的價值而忽略了體罰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的危害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教師欲藉此豎立權威：有些教師強調師生之間的威權關係，認為教師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應有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一定的權威。若學生不聽話或不服從，則視之為一種挑戰。為確保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班級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秩序及個人尊嚴，是故採取體罰的管教方式以制止學生，並藉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此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樹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立權威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6409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負向管教的原因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31032" y="1340768"/>
            <a:ext cx="8712968" cy="4623792"/>
          </a:xfrm>
        </p:spPr>
        <p:txBody>
          <a:bodyPr>
            <a:normAutofit fontScale="92500"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教師對兒童人權的認知較為不足：指教師對於兒童身體主權忽視。同時，對學生不尊重。</a:t>
            </a: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教師缺乏對學生不當行為的處理策略：面對學生不當行為，教師因缺乏相關之專業知能，因而採取體罰等不當管教方式。</a:t>
            </a: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教師的情緒管理不當：教師易因學生行為表現不如自己的預期而感到生氣、甚至憤怒，若教師不善於管理自己的憤怒，就有可能在情緒失控之下體罰了學生。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克服負向管教之道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思辯對學生體罰的利弊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得失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重新省思教師的角色與師生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關係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強化對兒童人權的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瞭解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充實正向管教的專業知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能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發展良好的情緒管理技巧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正向管教的原則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先告訴學生您瞭解並接受他做此事的理由，然後陳述「但是」，再說明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對他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的期望（他不能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）。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例如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：老師很瞭解你很想發言，但是老師希望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你可以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學會輪流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;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老師知道你想玩這項器材，但是小華正在玩。透過這樣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的陳述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，協助學生覺察別人的需要，並進而發展對人的尊重。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44</a:t>
            </a:fld>
            <a:endParaRPr lang="en-US" altLang="zh-C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正向管教的原則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提供或示範解決策略：學生並未具備良好的解決策略，教師應提供學生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適當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的策略以協助其解決問題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例如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：兩位孩子起衝突時，教師宜協助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他們發展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解決衝突的策略。必要時，應提供具體的策略供學生學習。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45</a:t>
            </a:fld>
            <a:endParaRPr lang="en-US" altLang="zh-CN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正向管教的原則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明確地指出學生的能力與對他的期望：透過讚美與正向的期望，也能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協助學生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發展自信及正向的態度。</a:t>
            </a: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以尊重的態度及文字進行教導，避免以斥責方式進行，以免減低學生的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意象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(self-image)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46</a:t>
            </a:fld>
            <a:endParaRPr lang="en-US" altLang="zh-C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正向管教的原則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提供學生練習做決定的機會：教師不宜只要求學生聽令行事，相反地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提供學生練習做決定的機會，以協助他們發展獨立性及做決定的能力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與技巧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指導學生透過語言表達他們的感受與情緒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包含生氣、期望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，然後再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協助他們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思考解決問題的方法。此目的是希望學生能自我覺察自己的感受與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情緒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，然後再理智的解決問題。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正向管教的原則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建立明確的規範與標準：讓學生知道相關的規定以協助學生發展自我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self-discipline)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的能力。</a:t>
            </a: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教師應使用明確的語言，以避免學生誤解而造成不必要的困擾。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79291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不當管教的關鍵：情緒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7558088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老師的壓力無力感：</a:t>
            </a:r>
          </a:p>
          <a:p>
            <a:pPr lvl="1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整天面對孩子。</a:t>
            </a:r>
          </a:p>
          <a:p>
            <a:pPr lvl="1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家長想法意見多。</a:t>
            </a:r>
          </a:p>
          <a:p>
            <a:pPr lvl="1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教學進度。</a:t>
            </a:r>
          </a:p>
          <a:p>
            <a:pPr lvl="1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法規限制。</a:t>
            </a:r>
          </a:p>
          <a:p>
            <a:pPr lvl="1"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但是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老師連自己都管不住，如何管學生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7108" name="圖片 3" descr="201202291348083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557338"/>
            <a:ext cx="28082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前言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「管教」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(discipline)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這個名詞，對許多家長或教師來說並不陌生，不過，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大家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對「管教」一詞所持的概念卻不見得一樣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儘管教育行政機關已明文禁止體罰，但校園體罰的情形仍舊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存在。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從幾則新聞來談輔導管教問題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1516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認知問題：不成熟歸因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700213"/>
            <a:ext cx="8134350" cy="4114800"/>
          </a:xfrm>
        </p:spPr>
        <p:txBody>
          <a:bodyPr/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都是因為學生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，我才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別人打我，所以我才打他！都是他的錯。</a:t>
            </a:r>
          </a:p>
          <a:p>
            <a:pPr lvl="1"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因為別人都開車很慢、塞車，所以我才遲到。</a:t>
            </a:r>
          </a:p>
          <a:p>
            <a:pPr lvl="1" eaLnBrk="1" hangingPunct="1"/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1438" y="4346575"/>
            <a:ext cx="89646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重要觀念：不能把自己的錯誤推卸在別人身上。</a:t>
            </a:r>
            <a:endParaRPr lang="en-US" altLang="zh-TW" sz="2800">
              <a:solidFill>
                <a:srgbClr val="FF0000"/>
              </a:solidFill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                   為自己的錯誤行為負責，承認錯誤是種勇氣</a:t>
            </a:r>
            <a:endParaRPr lang="en-US" altLang="zh-TW" sz="2800">
              <a:solidFill>
                <a:srgbClr val="FF0000"/>
              </a:solidFill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                  懲處乃依據「具體事實」，不能以情緒當理由。</a:t>
            </a:r>
            <a:endParaRPr lang="en-US" altLang="zh-TW" sz="2800">
              <a:solidFill>
                <a:srgbClr val="FF0000"/>
              </a:solidFill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6835204" cy="657944"/>
          </a:xfrm>
        </p:spPr>
        <p:txBody>
          <a:bodyPr>
            <a:noAutofit/>
          </a:bodyPr>
          <a:lstStyle/>
          <a:p>
            <a:pPr algn="ctr" eaLnBrk="1" hangingPunct="1"/>
            <a:r>
              <a:rPr lang="zh-TW" altLang="en-US" sz="4400" b="1" u="sng" dirty="0" smtClean="0">
                <a:solidFill>
                  <a:srgbClr val="0066FF"/>
                </a:solidFill>
                <a:latin typeface="標楷體" pitchFamily="65" charset="-120"/>
                <a:ea typeface="標楷體" pitchFamily="65" charset="-120"/>
                <a:cs typeface="王漢宗特明體繁"/>
              </a:rPr>
              <a:t>加強宣導正向管教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90600"/>
            <a:ext cx="8534400" cy="48768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zh-TW" alt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老師總能找出總總理</a:t>
            </a:r>
            <a:r>
              <a:rPr lang="zh-TW" alt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由</a:t>
            </a:r>
            <a:endParaRPr lang="en-US" altLang="zh-TW" sz="4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zh-TW" alt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合理化</a:t>
            </a:r>
            <a:r>
              <a:rPr lang="zh-TW" alt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自己的體罰行為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但是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永遠找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不出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老師可以體罰學生的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法令依據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altLang="zh-TW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家長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、提醒學生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、求好心切，</a:t>
            </a:r>
            <a:r>
              <a:rPr lang="zh-TW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都不是合法的理由</a:t>
            </a:r>
            <a:r>
              <a:rPr lang="en-US" altLang="zh-TW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zh-TW" altLang="en-US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別跟錢過不去</a:t>
            </a:r>
            <a:endParaRPr lang="zh-TW" altLang="en-US" sz="8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結語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管教方式有立即有效的嗎？沒有後遺症嗎？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教師應該相信自己的專業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以專業去說服外來的團體與個人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5" name="日期版面配置區 6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E24CB1FD-58C0-4FED-A988-E7DB7AA38169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6D0E87E-01FF-4646-91E6-F7D3A1539419}" type="slidenum">
              <a:rPr lang="zh-CN" altLang="en-US"/>
              <a:pPr>
                <a:defRPr/>
              </a:pPr>
              <a:t>52</a:t>
            </a:fld>
            <a:endParaRPr lang="en-US" altLang="zh-CN"/>
          </a:p>
        </p:txBody>
      </p:sp>
      <p:sp>
        <p:nvSpPr>
          <p:cNvPr id="8" name="笑臉 7">
            <a:hlinkClick r:id="rId2" action="ppaction://hlinkfile"/>
          </p:cNvPr>
          <p:cNvSpPr/>
          <p:nvPr/>
        </p:nvSpPr>
        <p:spPr>
          <a:xfrm>
            <a:off x="6300788" y="4797425"/>
            <a:ext cx="2159000" cy="1439863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走樓梯的方法</a:t>
            </a:r>
          </a:p>
        </p:txBody>
      </p:sp>
      <p:pic>
        <p:nvPicPr>
          <p:cNvPr id="50183" name="Picture 5" descr="IMGP08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05263"/>
            <a:ext cx="43624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chemeClr val="tx2">
                    <a:satMod val="130000"/>
                  </a:schemeClr>
                </a:solidFill>
                <a:latin typeface="標楷體" pitchFamily="65" charset="-120"/>
                <a:ea typeface="標楷體" pitchFamily="65" charset="-120"/>
              </a:rPr>
              <a:t>彼此共勉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教育的目的，在於使接受教育的人繼續接受教育。 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杜威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~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教學的藝術不在於傳授的本領，而在於激勵、喚醒、鼓舞。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~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第斯多惠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~</a:t>
            </a:r>
          </a:p>
          <a:p>
            <a:pPr eaLnBrk="1" hangingPunct="1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成為孩子生命中的貴人。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                                                                              </a:t>
            </a:r>
          </a:p>
          <a:p>
            <a:pPr eaLnBrk="1" hangingPunct="1"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                                                                            </a:t>
            </a:r>
          </a:p>
        </p:txBody>
      </p:sp>
      <p:sp>
        <p:nvSpPr>
          <p:cNvPr id="41989" name="日期版面配置區 4"/>
          <p:cNvSpPr>
            <a:spLocks noGrp="1"/>
          </p:cNvSpPr>
          <p:nvPr>
            <p:ph type="dt" sz="half" idx="14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fld id="{FED5F5C9-2D25-43CF-9313-7612C12AD177}" type="datetime1">
              <a:rPr lang="zh-TW" altLang="en-US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46BA384-A2F9-42B5-8739-EEB49F4CFC95}" type="slidenum">
              <a:rPr lang="zh-CN" altLang="en-US"/>
              <a:pPr>
                <a:defRPr/>
              </a:pPr>
              <a:t>53</a:t>
            </a:fld>
            <a:endParaRPr lang="en-US" altLang="zh-CN" dirty="0"/>
          </a:p>
        </p:txBody>
      </p:sp>
      <p:sp>
        <p:nvSpPr>
          <p:cNvPr id="7" name="笑臉 6">
            <a:hlinkClick r:id="rId2" action="ppaction://hlinkfile"/>
          </p:cNvPr>
          <p:cNvSpPr/>
          <p:nvPr/>
        </p:nvSpPr>
        <p:spPr>
          <a:xfrm>
            <a:off x="6659563" y="4724400"/>
            <a:ext cx="1873250" cy="158432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/>
              <a:t>施比受更有福</a:t>
            </a:r>
          </a:p>
        </p:txBody>
      </p:sp>
      <p:pic>
        <p:nvPicPr>
          <p:cNvPr id="51207" name="Picture 7" descr="classm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97425"/>
            <a:ext cx="25288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0" y="332656"/>
            <a:ext cx="8874313" cy="633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877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熱水壺燙、點名板丟 人本公布台南校園體罰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案例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556791"/>
            <a:ext cx="8229600" cy="4767809"/>
          </a:xfrm>
        </p:spPr>
        <p:txBody>
          <a:bodyPr>
            <a:normAutofit fontScale="92500"/>
          </a:bodyPr>
          <a:lstStyle/>
          <a:p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2018-01-31 11:52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聯合報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/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記者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修瑞瑩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╱即時報導 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國小老師用滾燙的熱水壺燙醒午休晚起的學生，國中的體育老師 因為上游泳課時學生講話，用點名板丟學生，造成學生當場血流如注、差點失明，老師不准學生去上廁所、造成孩子尿路感染， 這些都是台南市教育現場裡面發生的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  <a:hlinkClick r:id="rId3"/>
              </a:rPr>
              <a:t>體罰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事件。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人本教育基金會與台南市議員蔡旺詮上午召開記者會，提出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件老師體罰學生的案件，表示台南在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年調查裡，國中的體罰率就是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都裡面最高，至今情況完全沒有改善，教育局處理消極，嚴重失職，將把相關的公務人員都送請監察院調查懲處。</a:t>
            </a: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F478E8A-D4CB-4300-B296-3EB0553621A4}" type="datetime1">
              <a:rPr lang="zh-TW" altLang="en-US" smtClean="0"/>
              <a:pPr>
                <a:defRPr/>
              </a:pPr>
              <a:t>2020/6/14</a:t>
            </a:fld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4AB0C14-1C3B-4773-A63B-3C5E0348DAC5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725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783</TotalTime>
  <Words>3584</Words>
  <Application>Microsoft Office PowerPoint</Application>
  <PresentationFormat>如螢幕大小 (4:3)</PresentationFormat>
  <Paragraphs>306</Paragraphs>
  <Slides>53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66" baseType="lpstr">
      <vt:lpstr>Times New Roman</vt:lpstr>
      <vt:lpstr>宋体</vt:lpstr>
      <vt:lpstr>Arial</vt:lpstr>
      <vt:lpstr>Calibri</vt:lpstr>
      <vt:lpstr>Constantia</vt:lpstr>
      <vt:lpstr>Wingdings 2</vt:lpstr>
      <vt:lpstr>標楷體</vt:lpstr>
      <vt:lpstr>新細明體</vt:lpstr>
      <vt:lpstr>微軟正黑體</vt:lpstr>
      <vt:lpstr>Verdana</vt:lpstr>
      <vt:lpstr>Wingdings</vt:lpstr>
      <vt:lpstr>王漢宗特明體繁</vt:lpstr>
      <vt:lpstr>壁窗</vt:lpstr>
      <vt:lpstr>正向輔導管教的理念與作法</vt:lpstr>
      <vt:lpstr>小檔案</vt:lpstr>
      <vt:lpstr>經歷</vt:lpstr>
      <vt:lpstr>報告大綱</vt:lpstr>
      <vt:lpstr>前言</vt:lpstr>
      <vt:lpstr>投影片 6</vt:lpstr>
      <vt:lpstr>投影片 7</vt:lpstr>
      <vt:lpstr>熱水壺燙、點名板丟 人本公布台南校園體罰案例</vt:lpstr>
      <vt:lpstr>投影片 9</vt:lpstr>
      <vt:lpstr>體罰學生遭申誡    老師不得考甲</vt:lpstr>
      <vt:lpstr>投影片 11</vt:lpstr>
      <vt:lpstr>全國首例 台南補習班老師不當體罰 通報全國不任用4年</vt:lpstr>
      <vt:lpstr>人本：國中體罰較嚴重 </vt:lpstr>
      <vt:lpstr>人本：國中體罰較嚴重</vt:lpstr>
      <vt:lpstr>學校訂定與實施教師輔導與管教學生辦法注意事項草案 -96年5月8日 </vt:lpstr>
      <vt:lpstr>投影片 16</vt:lpstr>
      <vt:lpstr>一些想法…….</vt:lpstr>
      <vt:lpstr>正向管教的意義</vt:lpstr>
      <vt:lpstr>正向管教的意義</vt:lpstr>
      <vt:lpstr>正向管教特點</vt:lpstr>
      <vt:lpstr>輔導管教的基本觀念</vt:lpstr>
      <vt:lpstr>投影片 22</vt:lpstr>
      <vt:lpstr>投影片 23</vt:lpstr>
      <vt:lpstr>投影片 24</vt:lpstr>
      <vt:lpstr>投影片 25</vt:lpstr>
      <vt:lpstr>投影片 26</vt:lpstr>
      <vt:lpstr>輔導管教的基本觀念</vt:lpstr>
      <vt:lpstr>輔導管教工作的法律觀念</vt:lpstr>
      <vt:lpstr>合目的性原則</vt:lpstr>
      <vt:lpstr>投影片 30</vt:lpstr>
      <vt:lpstr>有效性原則</vt:lpstr>
      <vt:lpstr>投影片 32</vt:lpstr>
      <vt:lpstr>比例原則</vt:lpstr>
      <vt:lpstr>投影片 34</vt:lpstr>
      <vt:lpstr>平等原則</vt:lpstr>
      <vt:lpstr>投影片 36</vt:lpstr>
      <vt:lpstr>明確性原則</vt:lpstr>
      <vt:lpstr>投影片 38</vt:lpstr>
      <vt:lpstr>合法性原則</vt:lpstr>
      <vt:lpstr>投影片 40</vt:lpstr>
      <vt:lpstr>負向管教的原因</vt:lpstr>
      <vt:lpstr>負向管教的原因</vt:lpstr>
      <vt:lpstr>克服負向管教之道</vt:lpstr>
      <vt:lpstr>正向管教的原則</vt:lpstr>
      <vt:lpstr>正向管教的原則</vt:lpstr>
      <vt:lpstr>正向管教的原則</vt:lpstr>
      <vt:lpstr>正向管教的原則</vt:lpstr>
      <vt:lpstr>正向管教的原則</vt:lpstr>
      <vt:lpstr>不當管教的關鍵：情緒</vt:lpstr>
      <vt:lpstr>認知問題：不成熟歸因</vt:lpstr>
      <vt:lpstr>加強宣導正向管教</vt:lpstr>
      <vt:lpstr>結語</vt:lpstr>
      <vt:lpstr>彼此共勉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學校行政如何推動正向輔導管教</dc:title>
  <dc:creator>JERRY</dc:creator>
  <cp:lastModifiedBy>USER</cp:lastModifiedBy>
  <cp:revision>107</cp:revision>
  <dcterms:created xsi:type="dcterms:W3CDTF">2008-06-04T19:57:23Z</dcterms:created>
  <dcterms:modified xsi:type="dcterms:W3CDTF">2020-06-14T11:12:20Z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TC010690502052</vt:lpwstr>
  </property>
</Properties>
</file>