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08" r:id="rId3"/>
    <p:sldId id="334" r:id="rId4"/>
    <p:sldId id="309" r:id="rId5"/>
    <p:sldId id="310" r:id="rId6"/>
    <p:sldId id="311" r:id="rId7"/>
    <p:sldId id="338" r:id="rId8"/>
    <p:sldId id="336" r:id="rId9"/>
    <p:sldId id="337" r:id="rId10"/>
    <p:sldId id="350" r:id="rId11"/>
    <p:sldId id="339" r:id="rId12"/>
    <p:sldId id="340" r:id="rId13"/>
    <p:sldId id="341" r:id="rId14"/>
    <p:sldId id="342" r:id="rId15"/>
    <p:sldId id="345" r:id="rId16"/>
    <p:sldId id="346" r:id="rId17"/>
    <p:sldId id="347" r:id="rId18"/>
    <p:sldId id="314" r:id="rId19"/>
    <p:sldId id="312" r:id="rId20"/>
    <p:sldId id="332" r:id="rId21"/>
    <p:sldId id="324" r:id="rId22"/>
    <p:sldId id="349" r:id="rId23"/>
    <p:sldId id="333" r:id="rId24"/>
    <p:sldId id="328" r:id="rId25"/>
    <p:sldId id="331" r:id="rId26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00"/>
    <a:srgbClr val="FF3F3F"/>
    <a:srgbClr val="FFE7E7"/>
    <a:srgbClr val="FF9B9B"/>
    <a:srgbClr val="E2B700"/>
    <a:srgbClr val="FFCC00"/>
    <a:srgbClr val="DD6909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9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6B77B-F767-4D01-A469-C82699964FD8}" type="datetimeFigureOut">
              <a:rPr lang="en-PH" smtClean="0"/>
              <a:pPr/>
              <a:t>09/09/2020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8B0A3-ECAD-435F-8F70-D5F6A4CF0E30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763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8B0A3-ECAD-435F-8F70-D5F6A4CF0E30}" type="slidenum">
              <a:rPr lang="en-PH" smtClean="0"/>
              <a:pPr/>
              <a:t>17</a:t>
            </a:fld>
            <a:endParaRPr lang="en-P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4114800"/>
            <a:ext cx="8229600" cy="685800"/>
          </a:xfrm>
        </p:spPr>
        <p:txBody>
          <a:bodyPr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4800600"/>
            <a:ext cx="8211953" cy="533400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C58F8-2C72-4622-80C2-30BFD2B2D43D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DF45B-EA36-4B48-9FA4-6537A55C4798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52175-DA1C-4749-81E1-17D7B4A099FD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3E38-4821-4185-B062-0F34A7007FCD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A4A98-1826-4B51-81DB-73524C13C08F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157E0-C3C3-4D11-9E09-7C1E7FB9EBC9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68B-0340-4049-882F-6AEE00E9A92A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B7B7C-4628-4348-8C81-29A84EE0916A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7CCA-7D11-4629-8F50-AD543F897F1B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001C-622C-41D6-9DFF-B77AC349ACE0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FC74-CB71-48D6-A2C5-83397058CCD4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4000B-376F-4C41-AC2A-804A9E622CA1}" type="datetime1">
              <a:rPr lang="en-US" altLang="zh-TW" smtClean="0"/>
              <a:pPr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epaelearn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環境教育終身學習網</a:t>
            </a:r>
            <a:endParaRPr lang="en-PH" sz="66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211953" cy="533400"/>
          </a:xfrm>
        </p:spPr>
        <p:txBody>
          <a:bodyPr/>
          <a:lstStyle/>
          <a:p>
            <a:r>
              <a:rPr lang="zh-TW" altLang="en-US" sz="3600" i="0" dirty="0">
                <a:solidFill>
                  <a:srgbClr val="515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個人帳號系統操作手冊</a:t>
            </a:r>
            <a:endParaRPr lang="en-PH" sz="3600" i="0" dirty="0">
              <a:solidFill>
                <a:srgbClr val="5151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867400" y="6381690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 eaLnBrk="1" hangingPunct="1">
              <a:defRPr/>
            </a:pP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中華民國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108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05</a:t>
            </a:r>
            <a:r>
              <a:rPr 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月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itchFamily="18" charset="-120"/>
              </a:rPr>
              <a:t>版</a:t>
            </a:r>
            <a:endParaRPr 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984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799"/>
            <a:ext cx="6781800" cy="510609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投影片編號版面配置區 3">
            <a:extLst>
              <a:ext uri="{FF2B5EF4-FFF2-40B4-BE49-F238E27FC236}">
                <a16:creationId xmlns:a16="http://schemas.microsoft.com/office/drawing/2014/main" id="{E8CE1C5B-3F70-4067-B4D4-361FCB934F8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21DF543-2CA7-46D4-837E-5B41305C6368}"/>
              </a:ext>
            </a:extLst>
          </p:cNvPr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＊觀看完畢即獲環境教育時數，若另需公務人員時數請點選測驗</a:t>
            </a:r>
            <a:endParaRPr lang="en-US" altLang="zh-TW" sz="24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影片專區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10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90800"/>
            <a:ext cx="5700712" cy="2209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直線圖說文字 2 9">
            <a:extLst>
              <a:ext uri="{FF2B5EF4-FFF2-40B4-BE49-F238E27FC236}">
                <a16:creationId xmlns:a16="http://schemas.microsoft.com/office/drawing/2014/main" id="{1FCEA9F3-163D-4FD5-92E9-4C6041DAB6C7}"/>
              </a:ext>
            </a:extLst>
          </p:cNvPr>
          <p:cNvSpPr>
            <a:spLocks/>
          </p:cNvSpPr>
          <p:nvPr/>
        </p:nvSpPr>
        <p:spPr bwMode="auto">
          <a:xfrm>
            <a:off x="4876799" y="5029200"/>
            <a:ext cx="2124000" cy="338532"/>
          </a:xfrm>
          <a:prstGeom prst="borderCallout2">
            <a:avLst>
              <a:gd name="adj1" fmla="val -6308"/>
              <a:gd name="adj2" fmla="val 13046"/>
              <a:gd name="adj3" fmla="val -87262"/>
              <a:gd name="adj4" fmla="val 5974"/>
              <a:gd name="adj5" fmla="val -160842"/>
              <a:gd name="adj6" fmla="val 9575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itchFamily="34" charset="-120"/>
                <a:ea typeface="微軟正黑體" pitchFamily="34" charset="-120"/>
              </a:rPr>
              <a:t>Step 5. </a:t>
            </a: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點選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開始測驗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25">
            <a:extLst>
              <a:ext uri="{FF2B5EF4-FFF2-40B4-BE49-F238E27FC236}">
                <a16:creationId xmlns:a16="http://schemas.microsoft.com/office/drawing/2014/main" id="{9831A0AC-BD8F-43C4-85CD-0AA815D2535C}"/>
              </a:ext>
            </a:extLst>
          </p:cNvPr>
          <p:cNvSpPr/>
          <p:nvPr/>
        </p:nvSpPr>
        <p:spPr>
          <a:xfrm>
            <a:off x="4876799" y="4096871"/>
            <a:ext cx="2819401" cy="3810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209800" y="5791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1066800" y="5638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3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11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480066" cy="5410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展延活動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12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直線圖說文字 2 9"/>
          <p:cNvSpPr>
            <a:spLocks/>
          </p:cNvSpPr>
          <p:nvPr/>
        </p:nvSpPr>
        <p:spPr bwMode="auto">
          <a:xfrm>
            <a:off x="6172200" y="1600200"/>
            <a:ext cx="2304000" cy="338532"/>
          </a:xfrm>
          <a:prstGeom prst="borderCallout2">
            <a:avLst>
              <a:gd name="adj1" fmla="val 49277"/>
              <a:gd name="adj2" fmla="val 266"/>
              <a:gd name="adj3" fmla="val 60400"/>
              <a:gd name="adj4" fmla="val -15176"/>
              <a:gd name="adj5" fmla="val 99322"/>
              <a:gd name="adj6" fmla="val -24289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3. 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793402" y="1942723"/>
            <a:ext cx="2209800" cy="3048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直線圖說文字 2 9"/>
          <p:cNvSpPr>
            <a:spLocks/>
          </p:cNvSpPr>
          <p:nvPr/>
        </p:nvSpPr>
        <p:spPr bwMode="auto">
          <a:xfrm>
            <a:off x="7360467" y="3340729"/>
            <a:ext cx="1692000" cy="646309"/>
          </a:xfrm>
          <a:prstGeom prst="borderCallout2">
            <a:avLst>
              <a:gd name="adj1" fmla="val 51940"/>
              <a:gd name="adj2" fmla="val -397"/>
              <a:gd name="adj3" fmla="val 19344"/>
              <a:gd name="adj4" fmla="val -15182"/>
              <a:gd name="adj5" fmla="val 26468"/>
              <a:gd name="adj6" fmla="val -31043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或可使用進階條件搜尋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533400" y="2895600"/>
            <a:ext cx="14478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直線圖說文字 2 9"/>
          <p:cNvSpPr>
            <a:spLocks/>
          </p:cNvSpPr>
          <p:nvPr/>
        </p:nvSpPr>
        <p:spPr bwMode="auto">
          <a:xfrm>
            <a:off x="228600" y="1447800"/>
            <a:ext cx="2124000" cy="338532"/>
          </a:xfrm>
          <a:prstGeom prst="borderCallout2">
            <a:avLst>
              <a:gd name="adj1" fmla="val 99218"/>
              <a:gd name="adj2" fmla="val 38171"/>
              <a:gd name="adj3" fmla="val 197855"/>
              <a:gd name="adj4" fmla="val 18771"/>
              <a:gd name="adj5" fmla="val 442490"/>
              <a:gd name="adj6" fmla="val 19043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2895600"/>
            <a:ext cx="1200150" cy="1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直線圖說文字 2 9"/>
          <p:cNvSpPr>
            <a:spLocks/>
          </p:cNvSpPr>
          <p:nvPr/>
        </p:nvSpPr>
        <p:spPr bwMode="auto">
          <a:xfrm>
            <a:off x="795375" y="4058911"/>
            <a:ext cx="2124000" cy="338532"/>
          </a:xfrm>
          <a:prstGeom prst="borderCallout2">
            <a:avLst>
              <a:gd name="adj1" fmla="val -160439"/>
              <a:gd name="adj2" fmla="val 66911"/>
              <a:gd name="adj3" fmla="val -84739"/>
              <a:gd name="adj4" fmla="val 75291"/>
              <a:gd name="adj5" fmla="val -1"/>
              <a:gd name="adj6" fmla="val 68824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3205515" y="2480650"/>
            <a:ext cx="3647370" cy="209135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98142" y="4155458"/>
            <a:ext cx="1600201" cy="9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圓角矩形 26"/>
          <p:cNvSpPr/>
          <p:nvPr/>
        </p:nvSpPr>
        <p:spPr>
          <a:xfrm>
            <a:off x="1981200" y="3200400"/>
            <a:ext cx="1219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209800" y="5791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066800" y="5638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13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rgbClr val="DD6909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rgbClr val="DD6909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20" y="1143000"/>
            <a:ext cx="8657280" cy="5410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其他活動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14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4" descr="Blue Curved Arrow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98142" y="4617211"/>
            <a:ext cx="1600201" cy="9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971800"/>
            <a:ext cx="1104900" cy="1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直線圖說文字 2 9">
            <a:extLst>
              <a:ext uri="{FF2B5EF4-FFF2-40B4-BE49-F238E27FC236}">
                <a16:creationId xmlns:a16="http://schemas.microsoft.com/office/drawing/2014/main" id="{F9BF8E2E-7B05-4E2C-9D65-78DB062FEF11}"/>
              </a:ext>
            </a:extLst>
          </p:cNvPr>
          <p:cNvSpPr>
            <a:spLocks/>
          </p:cNvSpPr>
          <p:nvPr/>
        </p:nvSpPr>
        <p:spPr bwMode="auto">
          <a:xfrm>
            <a:off x="6172200" y="1600200"/>
            <a:ext cx="2304000" cy="338532"/>
          </a:xfrm>
          <a:prstGeom prst="borderCallout2">
            <a:avLst>
              <a:gd name="adj1" fmla="val 49277"/>
              <a:gd name="adj2" fmla="val 266"/>
              <a:gd name="adj3" fmla="val 60400"/>
              <a:gd name="adj4" fmla="val -15176"/>
              <a:gd name="adj5" fmla="val 99322"/>
              <a:gd name="adj6" fmla="val -24289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3. 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搜尋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直線圖說文字 2 9">
            <a:extLst>
              <a:ext uri="{FF2B5EF4-FFF2-40B4-BE49-F238E27FC236}">
                <a16:creationId xmlns:a16="http://schemas.microsoft.com/office/drawing/2014/main" id="{3D6F86AC-BC22-46EF-AEC9-3D5C6E341AE7}"/>
              </a:ext>
            </a:extLst>
          </p:cNvPr>
          <p:cNvSpPr>
            <a:spLocks/>
          </p:cNvSpPr>
          <p:nvPr/>
        </p:nvSpPr>
        <p:spPr bwMode="auto">
          <a:xfrm>
            <a:off x="7360467" y="3340729"/>
            <a:ext cx="1692000" cy="646309"/>
          </a:xfrm>
          <a:prstGeom prst="borderCallout2">
            <a:avLst>
              <a:gd name="adj1" fmla="val 51940"/>
              <a:gd name="adj2" fmla="val -397"/>
              <a:gd name="adj3" fmla="val 19344"/>
              <a:gd name="adj4" fmla="val -15182"/>
              <a:gd name="adj5" fmla="val 26468"/>
              <a:gd name="adj6" fmla="val -31043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或可使用進階條件搜尋</a:t>
            </a:r>
          </a:p>
        </p:txBody>
      </p:sp>
      <p:sp>
        <p:nvSpPr>
          <p:cNvPr id="31" name="直線圖說文字 2 9">
            <a:extLst>
              <a:ext uri="{FF2B5EF4-FFF2-40B4-BE49-F238E27FC236}">
                <a16:creationId xmlns:a16="http://schemas.microsoft.com/office/drawing/2014/main" id="{58CE41BB-5941-4FC2-ACB0-4A1883218444}"/>
              </a:ext>
            </a:extLst>
          </p:cNvPr>
          <p:cNvSpPr>
            <a:spLocks/>
          </p:cNvSpPr>
          <p:nvPr/>
        </p:nvSpPr>
        <p:spPr bwMode="auto">
          <a:xfrm>
            <a:off x="228600" y="1447800"/>
            <a:ext cx="2124000" cy="338532"/>
          </a:xfrm>
          <a:prstGeom prst="borderCallout2">
            <a:avLst>
              <a:gd name="adj1" fmla="val 99218"/>
              <a:gd name="adj2" fmla="val 38171"/>
              <a:gd name="adj3" fmla="val 197855"/>
              <a:gd name="adj4" fmla="val 18771"/>
              <a:gd name="adj5" fmla="val 442490"/>
              <a:gd name="adj6" fmla="val 19043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直線圖說文字 2 9">
            <a:extLst>
              <a:ext uri="{FF2B5EF4-FFF2-40B4-BE49-F238E27FC236}">
                <a16:creationId xmlns:a16="http://schemas.microsoft.com/office/drawing/2014/main" id="{EDF06BC3-43E9-4CD6-9DDE-B791F5C1DCBF}"/>
              </a:ext>
            </a:extLst>
          </p:cNvPr>
          <p:cNvSpPr>
            <a:spLocks/>
          </p:cNvSpPr>
          <p:nvPr/>
        </p:nvSpPr>
        <p:spPr bwMode="auto">
          <a:xfrm>
            <a:off x="795375" y="4435433"/>
            <a:ext cx="2124000" cy="338532"/>
          </a:xfrm>
          <a:prstGeom prst="borderCallout2">
            <a:avLst>
              <a:gd name="adj1" fmla="val -160439"/>
              <a:gd name="adj2" fmla="val 66911"/>
              <a:gd name="adj3" fmla="val -84739"/>
              <a:gd name="adj4" fmla="val 75291"/>
              <a:gd name="adj5" fmla="val -1"/>
              <a:gd name="adj6" fmla="val 68824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18">
            <a:extLst>
              <a:ext uri="{FF2B5EF4-FFF2-40B4-BE49-F238E27FC236}">
                <a16:creationId xmlns:a16="http://schemas.microsoft.com/office/drawing/2014/main" id="{E08320AC-C388-47A5-A4FC-7427B2B052B2}"/>
              </a:ext>
            </a:extLst>
          </p:cNvPr>
          <p:cNvSpPr/>
          <p:nvPr/>
        </p:nvSpPr>
        <p:spPr>
          <a:xfrm>
            <a:off x="3581400" y="1942723"/>
            <a:ext cx="2209800" cy="3048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22">
            <a:extLst>
              <a:ext uri="{FF2B5EF4-FFF2-40B4-BE49-F238E27FC236}">
                <a16:creationId xmlns:a16="http://schemas.microsoft.com/office/drawing/2014/main" id="{0C2537FE-889E-4FD5-8FC3-DA0CB49D7471}"/>
              </a:ext>
            </a:extLst>
          </p:cNvPr>
          <p:cNvSpPr/>
          <p:nvPr/>
        </p:nvSpPr>
        <p:spPr>
          <a:xfrm>
            <a:off x="381000" y="2916600"/>
            <a:ext cx="1447800" cy="360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圓角矩形 27">
            <a:extLst>
              <a:ext uri="{FF2B5EF4-FFF2-40B4-BE49-F238E27FC236}">
                <a16:creationId xmlns:a16="http://schemas.microsoft.com/office/drawing/2014/main" id="{7A8F0C8D-9D06-40DD-98E9-BF36521FE494}"/>
              </a:ext>
            </a:extLst>
          </p:cNvPr>
          <p:cNvSpPr/>
          <p:nvPr/>
        </p:nvSpPr>
        <p:spPr>
          <a:xfrm>
            <a:off x="3205515" y="2556849"/>
            <a:ext cx="3647370" cy="2217115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角矩形 26">
            <a:extLst>
              <a:ext uri="{FF2B5EF4-FFF2-40B4-BE49-F238E27FC236}">
                <a16:creationId xmlns:a16="http://schemas.microsoft.com/office/drawing/2014/main" id="{05C189A1-C98C-4145-A63F-C80260357BAF}"/>
              </a:ext>
            </a:extLst>
          </p:cNvPr>
          <p:cNvSpPr/>
          <p:nvPr/>
        </p:nvSpPr>
        <p:spPr>
          <a:xfrm>
            <a:off x="1828800" y="3581401"/>
            <a:ext cx="1219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09800" y="5791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gray">
          <a:xfrm>
            <a:off x="1066800" y="5638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3798"/>
          <a:stretch/>
        </p:blipFill>
        <p:spPr bwMode="auto">
          <a:xfrm>
            <a:off x="1524000" y="1315195"/>
            <a:ext cx="7467600" cy="363780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網路學習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5277592"/>
            <a:ext cx="9144000" cy="15804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＊至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等公務園</a:t>
            </a:r>
            <a:r>
              <a:rPr lang="en-US" altLang="zh-TW" sz="2400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學習平臺學習，須綁定自然人憑證，將於完成學習後隔日取得時數。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＊至臺北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大學習，請勾選需要</a:t>
            </a:r>
            <a:r>
              <a:rPr lang="zh-TW" altLang="en-US" sz="24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環境教育終身學習網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時數，將於完成學習後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週內取得時數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16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直線圖說文字 2 9"/>
          <p:cNvSpPr>
            <a:spLocks/>
          </p:cNvSpPr>
          <p:nvPr/>
        </p:nvSpPr>
        <p:spPr bwMode="auto">
          <a:xfrm>
            <a:off x="457200" y="2153395"/>
            <a:ext cx="2209800" cy="338532"/>
          </a:xfrm>
          <a:prstGeom prst="borderCallout2">
            <a:avLst>
              <a:gd name="adj1" fmla="val 95931"/>
              <a:gd name="adj2" fmla="val 28889"/>
              <a:gd name="adj3" fmla="val 207410"/>
              <a:gd name="adj4" fmla="val 28411"/>
              <a:gd name="adj5" fmla="val 275796"/>
              <a:gd name="adj6" fmla="val 45843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7"/>
          <p:cNvGrpSpPr/>
          <p:nvPr/>
        </p:nvGrpSpPr>
        <p:grpSpPr>
          <a:xfrm>
            <a:off x="3505200" y="2140006"/>
            <a:ext cx="5212976" cy="923307"/>
            <a:chOff x="3124200" y="2806011"/>
            <a:chExt cx="5212976" cy="923307"/>
          </a:xfrm>
        </p:grpSpPr>
        <p:sp>
          <p:nvSpPr>
            <p:cNvPr id="14" name="圓角矩形 13"/>
            <p:cNvSpPr/>
            <p:nvPr/>
          </p:nvSpPr>
          <p:spPr>
            <a:xfrm>
              <a:off x="3124200" y="2819400"/>
              <a:ext cx="1600200" cy="717164"/>
            </a:xfrm>
            <a:prstGeom prst="roundRect">
              <a:avLst>
                <a:gd name="adj" fmla="val 3695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直線圖說文字 2 9"/>
            <p:cNvSpPr>
              <a:spLocks/>
            </p:cNvSpPr>
            <p:nvPr/>
          </p:nvSpPr>
          <p:spPr bwMode="auto">
            <a:xfrm>
              <a:off x="5974976" y="2806011"/>
              <a:ext cx="2362200" cy="923307"/>
            </a:xfrm>
            <a:prstGeom prst="borderCallout2">
              <a:avLst>
                <a:gd name="adj1" fmla="val 48993"/>
                <a:gd name="adj2" fmla="val -2102"/>
                <a:gd name="adj3" fmla="val 27120"/>
                <a:gd name="adj4" fmla="val -36545"/>
                <a:gd name="adj5" fmla="val 32991"/>
                <a:gd name="adj6" fmla="val -52325"/>
              </a:avLst>
            </a:prstGeom>
            <a:solidFill>
              <a:srgbClr val="66CCFF"/>
            </a:solidFill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lIns="91418" tIns="45709" rIns="91418" bIns="45709">
              <a:spAutoFit/>
            </a:bodyPr>
            <a:lstStyle/>
            <a:p>
              <a:pPr marL="85725" indent="-85725" algn="just" eaLnBrk="1" hangingPunct="1">
                <a:defRPr/>
              </a:pPr>
              <a:r>
                <a:rPr kumimoji="0" lang="en-US" altLang="zh-TW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</a:t>
              </a:r>
              <a:r>
                <a:rPr kumimoji="0"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目前協助上傳環境教育時數之數位學習網站名單及連結</a:t>
              </a: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067795"/>
            <a:ext cx="1104900" cy="1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圓角矩形 11"/>
          <p:cNvSpPr/>
          <p:nvPr/>
        </p:nvSpPr>
        <p:spPr>
          <a:xfrm>
            <a:off x="1447800" y="3067795"/>
            <a:ext cx="15240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圖說文字 2 9"/>
          <p:cNvSpPr>
            <a:spLocks/>
          </p:cNvSpPr>
          <p:nvPr/>
        </p:nvSpPr>
        <p:spPr bwMode="auto">
          <a:xfrm>
            <a:off x="4114800" y="3296395"/>
            <a:ext cx="2209800" cy="338532"/>
          </a:xfrm>
          <a:prstGeom prst="borderCallout2">
            <a:avLst>
              <a:gd name="adj1" fmla="val 104372"/>
              <a:gd name="adj2" fmla="val 34924"/>
              <a:gd name="adj3" fmla="val 218830"/>
              <a:gd name="adj4" fmla="val 27955"/>
              <a:gd name="adj5" fmla="val 241571"/>
              <a:gd name="adj6" fmla="val -3468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971800" y="3982195"/>
            <a:ext cx="10668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17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240280" y="5760720"/>
            <a:ext cx="6553200" cy="914400"/>
          </a:xfrm>
          <a:prstGeom prst="rect">
            <a:avLst/>
          </a:prstGeom>
          <a:noFill/>
          <a:ln w="57150">
            <a:solidFill>
              <a:srgbClr val="6399AB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1097280" y="5608320"/>
            <a:ext cx="1600200" cy="533400"/>
          </a:xfrm>
          <a:prstGeom prst="rect">
            <a:avLst/>
          </a:prstGeom>
          <a:solidFill>
            <a:srgbClr val="6399AB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421781" cy="356440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D95DDEC0-903E-4149-9BCC-65943380EB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342"/>
          <a:stretch/>
        </p:blipFill>
        <p:spPr>
          <a:xfrm>
            <a:off x="4353990" y="3954679"/>
            <a:ext cx="3600000" cy="270845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戶外學習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2" name="直線圖說文字 2 9"/>
          <p:cNvSpPr>
            <a:spLocks/>
          </p:cNvSpPr>
          <p:nvPr/>
        </p:nvSpPr>
        <p:spPr bwMode="auto">
          <a:xfrm>
            <a:off x="152400" y="1752600"/>
            <a:ext cx="2209800" cy="338532"/>
          </a:xfrm>
          <a:prstGeom prst="borderCallout2">
            <a:avLst>
              <a:gd name="adj1" fmla="val 118440"/>
              <a:gd name="adj2" fmla="val 22424"/>
              <a:gd name="adj3" fmla="val 230085"/>
              <a:gd name="adj4" fmla="val 15886"/>
              <a:gd name="adj5" fmla="val 380562"/>
              <a:gd name="adj6" fmla="val 22998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直線圖說文字 2 9"/>
          <p:cNvSpPr>
            <a:spLocks/>
          </p:cNvSpPr>
          <p:nvPr/>
        </p:nvSpPr>
        <p:spPr bwMode="auto">
          <a:xfrm>
            <a:off x="4953000" y="2895600"/>
            <a:ext cx="3124200" cy="646309"/>
          </a:xfrm>
          <a:prstGeom prst="borderCallout2">
            <a:avLst>
              <a:gd name="adj1" fmla="val 44394"/>
              <a:gd name="adj2" fmla="val -2081"/>
              <a:gd name="adj3" fmla="val 41950"/>
              <a:gd name="adj4" fmla="val -9313"/>
              <a:gd name="adj5" fmla="val 13964"/>
              <a:gd name="adj6" fmla="val -18638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algn="just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可連結至環境教育資訊系統查詢設施場所資訊</a:t>
            </a:r>
          </a:p>
        </p:txBody>
      </p:sp>
      <p:pic>
        <p:nvPicPr>
          <p:cNvPr id="25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110677" flipV="1">
            <a:off x="5700859" y="3170080"/>
            <a:ext cx="1742289" cy="10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048000"/>
            <a:ext cx="1241057" cy="174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圓角矩形 22"/>
          <p:cNvSpPr/>
          <p:nvPr/>
        </p:nvSpPr>
        <p:spPr>
          <a:xfrm>
            <a:off x="533400" y="3048000"/>
            <a:ext cx="1524000" cy="381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2 9"/>
          <p:cNvSpPr>
            <a:spLocks/>
          </p:cNvSpPr>
          <p:nvPr/>
        </p:nvSpPr>
        <p:spPr bwMode="auto">
          <a:xfrm>
            <a:off x="876300" y="5200874"/>
            <a:ext cx="2362200" cy="338532"/>
          </a:xfrm>
          <a:prstGeom prst="borderCallout2">
            <a:avLst>
              <a:gd name="adj1" fmla="val -121379"/>
              <a:gd name="adj2" fmla="val 51548"/>
              <a:gd name="adj3" fmla="val -63140"/>
              <a:gd name="adj4" fmla="val 42684"/>
              <a:gd name="adj5" fmla="val -1647"/>
              <a:gd name="adj6" fmla="val 44575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18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057400" y="4495800"/>
            <a:ext cx="12192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545454" cy="472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827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參、檢視個人學習紀錄</a:t>
            </a:r>
            <a:endParaRPr lang="en-PH" sz="4800" b="0" dirty="0">
              <a:solidFill>
                <a:srgbClr val="827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FFCC"/>
                </a:gs>
                <a:gs pos="50000">
                  <a:srgbClr val="FFFF66"/>
                </a:gs>
                <a:gs pos="100000">
                  <a:srgbClr val="CCCC0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6248400"/>
            <a:ext cx="9144000" cy="6095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＊開課單位登錄時數後，隔日方會匯入個人學習紀錄內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19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>
            <a:spLocks/>
          </p:cNvSpPr>
          <p:nvPr/>
        </p:nvSpPr>
        <p:spPr bwMode="auto">
          <a:xfrm>
            <a:off x="4724400" y="1371600"/>
            <a:ext cx="2124000" cy="338532"/>
          </a:xfrm>
          <a:prstGeom prst="borderCallout2">
            <a:avLst>
              <a:gd name="adj1" fmla="val 98745"/>
              <a:gd name="adj2" fmla="val 78667"/>
              <a:gd name="adj3" fmla="val 165372"/>
              <a:gd name="adj4" fmla="val 83573"/>
              <a:gd name="adj5" fmla="val 203637"/>
              <a:gd name="adj6" fmla="val 72720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輸入查詢條件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590800" y="2057400"/>
            <a:ext cx="6019800" cy="9906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9"/>
          <p:cNvSpPr>
            <a:spLocks/>
          </p:cNvSpPr>
          <p:nvPr/>
        </p:nvSpPr>
        <p:spPr bwMode="auto">
          <a:xfrm>
            <a:off x="70800" y="1642668"/>
            <a:ext cx="2520000" cy="338532"/>
          </a:xfrm>
          <a:prstGeom prst="borderCallout2">
            <a:avLst>
              <a:gd name="adj1" fmla="val 325484"/>
              <a:gd name="adj2" fmla="val 31619"/>
              <a:gd name="adj3" fmla="val 207431"/>
              <a:gd name="adj4" fmla="val 23214"/>
              <a:gd name="adj5" fmla="val 104524"/>
              <a:gd name="adj6" fmla="val 29896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個人學習紀錄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57200" y="2743200"/>
            <a:ext cx="1752600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圖說文字 2 9"/>
          <p:cNvSpPr>
            <a:spLocks/>
          </p:cNvSpPr>
          <p:nvPr/>
        </p:nvSpPr>
        <p:spPr bwMode="auto">
          <a:xfrm>
            <a:off x="6172200" y="5073145"/>
            <a:ext cx="2124000" cy="369310"/>
          </a:xfrm>
          <a:prstGeom prst="borderCallout2">
            <a:avLst>
              <a:gd name="adj1" fmla="val 48993"/>
              <a:gd name="adj2" fmla="val -2102"/>
              <a:gd name="adj3" fmla="val 13683"/>
              <a:gd name="adj4" fmla="val -19317"/>
              <a:gd name="adj5" fmla="val -85192"/>
              <a:gd name="adj6" fmla="val -28049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5725" indent="-85725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檢視個人學習紀錄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en-PH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壹、註冊個人帳號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參、檢視個人學習紀錄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肆、修改個人資料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伍、忘記帳號或密碼</a:t>
            </a: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None/>
            </a:pPr>
            <a:endParaRPr lang="en-US" altLang="zh-TW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545454" cy="4724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252" y="3493146"/>
            <a:ext cx="3733800" cy="321768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4800" dirty="0">
                <a:solidFill>
                  <a:srgbClr val="827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參、檢視個人學習紀錄</a:t>
            </a:r>
            <a:endParaRPr kumimoji="0" lang="en-PH" sz="4800" b="0" i="0" u="none" strike="noStrike" kern="1200" cap="none" spc="0" normalizeH="0" baseline="0" noProof="0" dirty="0">
              <a:ln>
                <a:noFill/>
              </a:ln>
              <a:solidFill>
                <a:srgbClr val="827900"/>
              </a:solidFill>
              <a:effectLst/>
              <a:uLnTx/>
              <a:uFillTx/>
              <a:latin typeface="+mj-lt"/>
              <a:ea typeface="華康粗黑體" pitchFamily="49" charset="-120"/>
              <a:cs typeface="+mj-cs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FFCC"/>
                </a:gs>
                <a:gs pos="50000">
                  <a:srgbClr val="FFFF66"/>
                </a:gs>
                <a:gs pos="100000">
                  <a:srgbClr val="CCCC0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直線圖說文字 2 8"/>
          <p:cNvSpPr>
            <a:spLocks/>
          </p:cNvSpPr>
          <p:nvPr/>
        </p:nvSpPr>
        <p:spPr bwMode="auto">
          <a:xfrm>
            <a:off x="2971800" y="2057400"/>
            <a:ext cx="2520000" cy="338532"/>
          </a:xfrm>
          <a:prstGeom prst="borderCallout2">
            <a:avLst>
              <a:gd name="adj1" fmla="val 50913"/>
              <a:gd name="adj2" fmla="val 100441"/>
              <a:gd name="adj3" fmla="val 80963"/>
              <a:gd name="adj4" fmla="val 124115"/>
              <a:gd name="adj5" fmla="val 203306"/>
              <a:gd name="adj6" fmla="val 132742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sz="1600" dirty="0">
                <a:latin typeface="微軟正黑體" pitchFamily="34" charset="-120"/>
                <a:ea typeface="微軟正黑體" pitchFamily="34" charset="-120"/>
              </a:rPr>
              <a:t>Step3.</a:t>
            </a:r>
            <a:r>
              <a:rPr kumimoji="0" lang="zh-TW" altLang="en-US" sz="1600" dirty="0">
                <a:latin typeface="微軟正黑體" pitchFamily="34" charset="-120"/>
                <a:ea typeface="微軟正黑體" pitchFamily="34" charset="-120"/>
              </a:rPr>
              <a:t> 點選</a:t>
            </a:r>
            <a:r>
              <a:rPr kumimoji="0" lang="zh-TW" altLang="en-US" sz="1600" b="1" dirty="0">
                <a:latin typeface="微軟正黑體" pitchFamily="34" charset="-120"/>
                <a:ea typeface="微軟正黑體" pitchFamily="34" charset="-120"/>
              </a:rPr>
              <a:t>學</a:t>
            </a:r>
            <a:r>
              <a:rPr lang="zh-TW" altLang="en-US" sz="1600" b="1" dirty="0">
                <a:latin typeface="微軟正黑體" pitchFamily="34" charset="-120"/>
                <a:ea typeface="微軟正黑體" pitchFamily="34" charset="-120"/>
              </a:rPr>
              <a:t>習記錄下載</a:t>
            </a:r>
            <a:endParaRPr lang="en-US" altLang="zh-TW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5867400" y="2743200"/>
            <a:ext cx="866775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826072" flipH="1">
            <a:off x="5683981" y="3039472"/>
            <a:ext cx="1233614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85344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19BCBCA-BFC5-4B01-A944-2A765358A465}"/>
              </a:ext>
            </a:extLst>
          </p:cNvPr>
          <p:cNvSpPr/>
          <p:nvPr/>
        </p:nvSpPr>
        <p:spPr bwMode="auto">
          <a:xfrm>
            <a:off x="4062665" y="3293690"/>
            <a:ext cx="2016000" cy="369310"/>
          </a:xfrm>
          <a:prstGeom prst="rect">
            <a:avLst/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5725" indent="-85725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下載學習記錄文件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8534400" cy="4495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FF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肆、修改個人資料</a:t>
            </a:r>
            <a:endParaRPr lang="en-PH" sz="4800" b="0" dirty="0">
              <a:solidFill>
                <a:srgbClr val="FF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E7E7"/>
                </a:gs>
                <a:gs pos="50000">
                  <a:srgbClr val="FF9B9B"/>
                </a:gs>
                <a:gs pos="100000">
                  <a:srgbClr val="FF000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＊個人調動服務單位後，務必儘快修正個人資料之服務單位代碼，方能確保時數傳遞正常。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21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362200" y="2514600"/>
            <a:ext cx="6629400" cy="29712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直線圖說文字 2 9"/>
          <p:cNvSpPr>
            <a:spLocks/>
          </p:cNvSpPr>
          <p:nvPr/>
        </p:nvSpPr>
        <p:spPr bwMode="auto">
          <a:xfrm>
            <a:off x="6553200" y="4800600"/>
            <a:ext cx="2124000" cy="646309"/>
          </a:xfrm>
          <a:prstGeom prst="borderCallout2">
            <a:avLst>
              <a:gd name="adj1" fmla="val 48993"/>
              <a:gd name="adj2" fmla="val -2102"/>
              <a:gd name="adj3" fmla="val 22084"/>
              <a:gd name="adj4" fmla="val -22196"/>
              <a:gd name="adj5" fmla="val 25618"/>
              <a:gd name="adj6" fmla="val -102372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更新資料前必需再輸入一次登入密碼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85800" y="2209800"/>
            <a:ext cx="13716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直線圖說文字 2 9"/>
          <p:cNvSpPr>
            <a:spLocks/>
          </p:cNvSpPr>
          <p:nvPr/>
        </p:nvSpPr>
        <p:spPr bwMode="auto">
          <a:xfrm>
            <a:off x="443753" y="2971799"/>
            <a:ext cx="1692000" cy="584753"/>
          </a:xfrm>
          <a:prstGeom prst="borderCallout2">
            <a:avLst>
              <a:gd name="adj1" fmla="val -1361"/>
              <a:gd name="adj2" fmla="val 29320"/>
              <a:gd name="adj3" fmla="val -51938"/>
              <a:gd name="adj4" fmla="val 25736"/>
              <a:gd name="adj5" fmla="val -91709"/>
              <a:gd name="adj6" fmla="val 32356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點選修改個人資料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直線圖說文字 2 12"/>
          <p:cNvSpPr>
            <a:spLocks/>
          </p:cNvSpPr>
          <p:nvPr/>
        </p:nvSpPr>
        <p:spPr bwMode="auto">
          <a:xfrm>
            <a:off x="457200" y="5319124"/>
            <a:ext cx="1981200" cy="584753"/>
          </a:xfrm>
          <a:prstGeom prst="borderCallout2">
            <a:avLst>
              <a:gd name="adj1" fmla="val 121"/>
              <a:gd name="adj2" fmla="val 73697"/>
              <a:gd name="adj3" fmla="val -35743"/>
              <a:gd name="adj4" fmla="val 83400"/>
              <a:gd name="adj5" fmla="val -54980"/>
              <a:gd name="adj6" fmla="val 96745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2.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修改資料後點選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1066800"/>
            <a:ext cx="8905875" cy="372177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伍、忘記帳號密碼</a:t>
            </a:r>
            <a:endParaRPr lang="en-PH" sz="48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chemeClr val="bg1">
                    <a:lumMod val="8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rgbClr val="00000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直線圖說文字 2 9"/>
          <p:cNvSpPr>
            <a:spLocks/>
          </p:cNvSpPr>
          <p:nvPr/>
        </p:nvSpPr>
        <p:spPr bwMode="auto">
          <a:xfrm>
            <a:off x="633132" y="1278939"/>
            <a:ext cx="2590800" cy="338532"/>
          </a:xfrm>
          <a:prstGeom prst="borderCallout2">
            <a:avLst>
              <a:gd name="adj1" fmla="val 98248"/>
              <a:gd name="adj2" fmla="val 43260"/>
              <a:gd name="adj3" fmla="val 130946"/>
              <a:gd name="adj4" fmla="val 40705"/>
              <a:gd name="adj5" fmla="val 161188"/>
              <a:gd name="adj6" fmla="val 34171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忘記帳號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457200" y="1828800"/>
            <a:ext cx="1143001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＊若您無法使用上述方法查詢帳號或重設密碼，請撥客服專線，由客服人員核對註冊資料後，協助更新註冊資料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53338" y="6492875"/>
            <a:ext cx="638262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22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1905000" y="1797167"/>
            <a:ext cx="6448338" cy="1285849"/>
          </a:xfrm>
          <a:prstGeom prst="roundRect">
            <a:avLst>
              <a:gd name="adj" fmla="val 1448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直線圖說文字 2 9"/>
          <p:cNvSpPr>
            <a:spLocks/>
          </p:cNvSpPr>
          <p:nvPr/>
        </p:nvSpPr>
        <p:spPr bwMode="auto">
          <a:xfrm>
            <a:off x="1909561" y="3271173"/>
            <a:ext cx="2520000" cy="584753"/>
          </a:xfrm>
          <a:prstGeom prst="borderCallout2">
            <a:avLst>
              <a:gd name="adj1" fmla="val 48099"/>
              <a:gd name="adj2" fmla="val 99148"/>
              <a:gd name="adj3" fmla="val 26694"/>
              <a:gd name="adj4" fmla="val 108607"/>
              <a:gd name="adj5" fmla="val -31417"/>
              <a:gd name="adj6" fmla="val 109553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2.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填寫個人資料後，點選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4047525"/>
            <a:ext cx="3505200" cy="19716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9326" y="4533300"/>
            <a:ext cx="3025723" cy="14859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" name="Picture 4" descr="Blue Curved Arrow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23092">
            <a:off x="4120845" y="2810801"/>
            <a:ext cx="1744893" cy="97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>
          <a:xfrm>
            <a:off x="2169326" y="4267200"/>
            <a:ext cx="157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A. </a:t>
            </a:r>
            <a:r>
              <a:rPr lang="zh-TW" altLang="en-US" sz="2000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手機簡訊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400674" y="3773907"/>
            <a:ext cx="157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B. </a:t>
            </a:r>
            <a:r>
              <a:rPr lang="zh-TW" altLang="en-US" sz="2000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電子信箱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zh-TW" altLang="en-US" sz="4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伍、忘記帳號密碼（簡訊）</a:t>
            </a:r>
            <a:endParaRPr lang="en-PH" sz="48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763804"/>
            <a:ext cx="4343400" cy="195700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75460"/>
            <a:ext cx="5239702" cy="273483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4221">
            <a:off x="4344176" y="2697062"/>
            <a:ext cx="1353314" cy="105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直線圖說文字 2 9"/>
          <p:cNvSpPr>
            <a:spLocks/>
          </p:cNvSpPr>
          <p:nvPr/>
        </p:nvSpPr>
        <p:spPr bwMode="auto">
          <a:xfrm>
            <a:off x="858370" y="4285252"/>
            <a:ext cx="3168000" cy="830975"/>
          </a:xfrm>
          <a:prstGeom prst="borderCallout2">
            <a:avLst>
              <a:gd name="adj1" fmla="val 47506"/>
              <a:gd name="adj2" fmla="val 99769"/>
              <a:gd name="adj3" fmla="val -6800"/>
              <a:gd name="adj4" fmla="val 121567"/>
              <a:gd name="adj5" fmla="val 24188"/>
              <a:gd name="adj6" fmla="val 143441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123200" indent="-11232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3-A-2.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顯示您的帳號，</a:t>
            </a:r>
            <a:b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設定新密碼後，點選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即可更改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＊點選送出查詢後，請於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分鐘內完成密碼重設作業，</a:t>
            </a:r>
            <a:b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若超過時限，須重新操作查詢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23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2EB0DAE-8096-47C1-8740-FED7805FCFFE}"/>
              </a:ext>
            </a:extLst>
          </p:cNvPr>
          <p:cNvSpPr/>
          <p:nvPr/>
        </p:nvSpPr>
        <p:spPr bwMode="auto">
          <a:xfrm>
            <a:off x="858371" y="1143000"/>
            <a:ext cx="3348000" cy="584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123200" indent="-1123200"/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3-A-1.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個人手機收到簡訊後，於網頁輸入驗證碼</a:t>
            </a:r>
          </a:p>
        </p:txBody>
      </p:sp>
      <p:sp>
        <p:nvSpPr>
          <p:cNvPr id="12" name="圓角矩形 30">
            <a:extLst>
              <a:ext uri="{FF2B5EF4-FFF2-40B4-BE49-F238E27FC236}">
                <a16:creationId xmlns:a16="http://schemas.microsoft.com/office/drawing/2014/main" id="{E0C9FB35-B8B1-4908-B06B-FCF57A7AB536}"/>
              </a:ext>
            </a:extLst>
          </p:cNvPr>
          <p:cNvSpPr/>
          <p:nvPr/>
        </p:nvSpPr>
        <p:spPr>
          <a:xfrm>
            <a:off x="5698266" y="4009658"/>
            <a:ext cx="2607534" cy="1171942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伍、忘記帳號密碼（郵件）</a:t>
            </a:r>
            <a:endParaRPr lang="en-PH" sz="48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chemeClr val="bg1">
                    <a:lumMod val="85000"/>
                  </a:schemeClr>
                </a:gs>
                <a:gs pos="50000">
                  <a:schemeClr val="tx1">
                    <a:lumMod val="65000"/>
                    <a:lumOff val="35000"/>
                  </a:schemeClr>
                </a:gs>
                <a:gs pos="100000">
                  <a:srgbClr val="00000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＊點選送出查詢後，請於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分鐘內完成密碼重設作業，</a:t>
            </a:r>
            <a:b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若超過時限，須重新操作查詢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9372"/>
          <a:stretch>
            <a:fillRect/>
          </a:stretch>
        </p:blipFill>
        <p:spPr bwMode="auto">
          <a:xfrm>
            <a:off x="533400" y="1800225"/>
            <a:ext cx="8382000" cy="162877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直線圖說文字 2 9"/>
          <p:cNvSpPr>
            <a:spLocks/>
          </p:cNvSpPr>
          <p:nvPr/>
        </p:nvSpPr>
        <p:spPr bwMode="auto">
          <a:xfrm>
            <a:off x="533400" y="3758647"/>
            <a:ext cx="2590800" cy="584753"/>
          </a:xfrm>
          <a:prstGeom prst="borderCallout2">
            <a:avLst>
              <a:gd name="adj1" fmla="val 3334"/>
              <a:gd name="adj2" fmla="val 78900"/>
              <a:gd name="adj3" fmla="val -45319"/>
              <a:gd name="adj4" fmla="val 90402"/>
              <a:gd name="adj5" fmla="val -113600"/>
              <a:gd name="adj6" fmla="val 89664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116000" indent="-111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3-B-2.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點選此網址至密碼設定網頁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2 9"/>
          <p:cNvSpPr>
            <a:spLocks/>
          </p:cNvSpPr>
          <p:nvPr/>
        </p:nvSpPr>
        <p:spPr bwMode="auto">
          <a:xfrm>
            <a:off x="3159600" y="1739153"/>
            <a:ext cx="2520000" cy="584753"/>
          </a:xfrm>
          <a:prstGeom prst="borderCallout2">
            <a:avLst>
              <a:gd name="adj1" fmla="val 42472"/>
              <a:gd name="adj2" fmla="val 231"/>
              <a:gd name="adj3" fmla="val 74319"/>
              <a:gd name="adj4" fmla="val -16437"/>
              <a:gd name="adj5" fmla="val 135972"/>
              <a:gd name="adj6" fmla="val -23276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116000" indent="-111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3-B-1.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電子郵件內</a:t>
            </a:r>
            <a:b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顯示您的帳號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r="29916"/>
          <a:stretch>
            <a:fillRect/>
          </a:stretch>
        </p:blipFill>
        <p:spPr bwMode="auto">
          <a:xfrm>
            <a:off x="3783486" y="3499199"/>
            <a:ext cx="5131914" cy="2520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44221">
            <a:off x="6782576" y="2773262"/>
            <a:ext cx="1353314" cy="1053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直線圖說文字 2 9"/>
          <p:cNvSpPr>
            <a:spLocks/>
          </p:cNvSpPr>
          <p:nvPr/>
        </p:nvSpPr>
        <p:spPr bwMode="auto">
          <a:xfrm>
            <a:off x="533400" y="4876800"/>
            <a:ext cx="3132000" cy="584753"/>
          </a:xfrm>
          <a:prstGeom prst="borderCallout2">
            <a:avLst>
              <a:gd name="adj1" fmla="val 47506"/>
              <a:gd name="adj2" fmla="val 99769"/>
              <a:gd name="adj3" fmla="val -60458"/>
              <a:gd name="adj4" fmla="val 123037"/>
              <a:gd name="adj5" fmla="val -59846"/>
              <a:gd name="adj6" fmla="val 174904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116000" indent="-111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3-B-3.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設定新密碼後，點選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確定送出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即可更改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5867400" y="4191000"/>
            <a:ext cx="2438400" cy="9144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24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30">
            <a:extLst>
              <a:ext uri="{FF2B5EF4-FFF2-40B4-BE49-F238E27FC236}">
                <a16:creationId xmlns:a16="http://schemas.microsoft.com/office/drawing/2014/main" id="{457672E7-A62F-4CF3-88BC-20E01F5859B0}"/>
              </a:ext>
            </a:extLst>
          </p:cNvPr>
          <p:cNvSpPr/>
          <p:nvPr/>
        </p:nvSpPr>
        <p:spPr>
          <a:xfrm>
            <a:off x="2019071" y="2514600"/>
            <a:ext cx="800329" cy="2286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762000" y="2286000"/>
            <a:ext cx="8229600" cy="1676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endParaRPr kumimoji="0" lang="en-US" altLang="zh-TW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敬請指教</a:t>
            </a:r>
            <a:endParaRPr kumimoji="0" lang="en-PH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5105400"/>
            <a:ext cx="4495800" cy="1752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客服專線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02-66309988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#434</a:t>
            </a:r>
          </a:p>
          <a:p>
            <a:pPr marL="1257300" lvl="0" indent="-1257300">
              <a:spcBef>
                <a:spcPct val="0"/>
              </a:spcBef>
            </a:pP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客服時間：週一至週五</a:t>
            </a:r>
            <a:endParaRPr lang="en-US" altLang="zh-TW" sz="20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257300" lvl="0" indent="-1257300">
              <a:spcBef>
                <a:spcPct val="0"/>
              </a:spcBef>
            </a:pP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	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上午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08:30~12:00</a:t>
            </a:r>
          </a:p>
          <a:p>
            <a:pPr marL="1257300" lvl="0" indent="-1257300">
              <a:spcBef>
                <a:spcPct val="0"/>
              </a:spcBef>
            </a:pP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	</a:t>
            </a: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下午</a:t>
            </a:r>
            <a:r>
              <a:rPr lang="en-US" altLang="zh-TW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13:30~17:30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257300" lvl="0" indent="-1257300">
              <a:spcBef>
                <a:spcPct val="0"/>
              </a:spcBef>
            </a:pPr>
            <a:r>
              <a:rPr lang="zh-TW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客服信箱：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epaelearn@gmail.com</a:t>
            </a:r>
            <a:endParaRPr kumimoji="0" lang="en-PH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066800"/>
            <a:ext cx="7620001" cy="520884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tabLst>
                <a:tab pos="2333625" algn="l"/>
              </a:tabLst>
            </a:pPr>
            <a:r>
              <a:rPr lang="zh-TW" altLang="en-US" sz="4800" dirty="0">
                <a:solidFill>
                  <a:srgbClr val="B00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壹、註冊個人帳號</a:t>
            </a:r>
            <a:endParaRPr lang="en-PH" sz="4800" dirty="0">
              <a:solidFill>
                <a:srgbClr val="B000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6325200"/>
            <a:ext cx="9144000" cy="53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＊一組身分證字號僅能註冊一次，不得重複註冊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CCFF"/>
                </a:gs>
                <a:gs pos="50000">
                  <a:srgbClr val="FF66CC"/>
                </a:gs>
                <a:gs pos="100000">
                  <a:srgbClr val="FF3399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圓角矩形 23"/>
          <p:cNvSpPr/>
          <p:nvPr/>
        </p:nvSpPr>
        <p:spPr>
          <a:xfrm>
            <a:off x="2556588" y="5725168"/>
            <a:ext cx="19050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直線圖說文字 2 9"/>
          <p:cNvSpPr>
            <a:spLocks/>
          </p:cNvSpPr>
          <p:nvPr/>
        </p:nvSpPr>
        <p:spPr bwMode="auto">
          <a:xfrm>
            <a:off x="6515878" y="5304453"/>
            <a:ext cx="2133600" cy="338532"/>
          </a:xfrm>
          <a:prstGeom prst="borderCallout2">
            <a:avLst>
              <a:gd name="adj1" fmla="val 50914"/>
              <a:gd name="adj2" fmla="val -1314"/>
              <a:gd name="adj3" fmla="val 83777"/>
              <a:gd name="adj4" fmla="val -23108"/>
              <a:gd name="adj5" fmla="val 180132"/>
              <a:gd name="adj6" fmla="val -35868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我已同意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直線圖說文字 2 9"/>
          <p:cNvSpPr>
            <a:spLocks/>
          </p:cNvSpPr>
          <p:nvPr/>
        </p:nvSpPr>
        <p:spPr bwMode="auto">
          <a:xfrm>
            <a:off x="6172200" y="1447800"/>
            <a:ext cx="2590800" cy="369310"/>
          </a:xfrm>
          <a:prstGeom prst="borderCallout2">
            <a:avLst>
              <a:gd name="adj1" fmla="val 98362"/>
              <a:gd name="adj2" fmla="val 49907"/>
              <a:gd name="adj3" fmla="val 211388"/>
              <a:gd name="adj4" fmla="val 46446"/>
              <a:gd name="adj5" fmla="val 328938"/>
              <a:gd name="adj6" fmla="val 18815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5725" indent="-85725" algn="just" eaLnBrk="1" hangingPunct="1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*請詳閱服務條款內容</a:t>
            </a:r>
          </a:p>
        </p:txBody>
      </p:sp>
      <p:sp>
        <p:nvSpPr>
          <p:cNvPr id="22" name="直線圖說文字 2 9"/>
          <p:cNvSpPr>
            <a:spLocks/>
          </p:cNvSpPr>
          <p:nvPr/>
        </p:nvSpPr>
        <p:spPr bwMode="auto">
          <a:xfrm>
            <a:off x="1178400" y="3406781"/>
            <a:ext cx="2520000" cy="338532"/>
          </a:xfrm>
          <a:prstGeom prst="borderCallout2">
            <a:avLst>
              <a:gd name="adj1" fmla="val -2073"/>
              <a:gd name="adj2" fmla="val 13624"/>
              <a:gd name="adj3" fmla="val -65792"/>
              <a:gd name="adj4" fmla="val 7543"/>
              <a:gd name="adj5" fmla="val -129002"/>
              <a:gd name="adj6" fmla="val 17521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註冊個人帳號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直線圖說文字 2 9"/>
          <p:cNvSpPr>
            <a:spLocks/>
          </p:cNvSpPr>
          <p:nvPr/>
        </p:nvSpPr>
        <p:spPr bwMode="auto">
          <a:xfrm>
            <a:off x="954468" y="5181600"/>
            <a:ext cx="1291463" cy="338532"/>
          </a:xfrm>
          <a:prstGeom prst="borderCallout2">
            <a:avLst>
              <a:gd name="adj1" fmla="val 48100"/>
              <a:gd name="adj2" fmla="val 99579"/>
              <a:gd name="adj3" fmla="val 47200"/>
              <a:gd name="adj4" fmla="val 136196"/>
              <a:gd name="adj5" fmla="val 161099"/>
              <a:gd name="adj6" fmla="val 144775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1418" tIns="45709" rIns="91418" bIns="45709">
            <a:spAutoFit/>
          </a:bodyPr>
          <a:lstStyle/>
          <a:p>
            <a:pPr marL="714375" indent="-714375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2.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勾選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23">
            <a:extLst>
              <a:ext uri="{FF2B5EF4-FFF2-40B4-BE49-F238E27FC236}">
                <a16:creationId xmlns:a16="http://schemas.microsoft.com/office/drawing/2014/main" id="{5A9D807A-07DC-4E0C-93F7-83446E1795FB}"/>
              </a:ext>
            </a:extLst>
          </p:cNvPr>
          <p:cNvSpPr/>
          <p:nvPr/>
        </p:nvSpPr>
        <p:spPr>
          <a:xfrm>
            <a:off x="5459505" y="5907740"/>
            <a:ext cx="5334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23">
            <a:extLst>
              <a:ext uri="{FF2B5EF4-FFF2-40B4-BE49-F238E27FC236}">
                <a16:creationId xmlns:a16="http://schemas.microsoft.com/office/drawing/2014/main" id="{5A9D807A-07DC-4E0C-93F7-83446E1795FB}"/>
              </a:ext>
            </a:extLst>
          </p:cNvPr>
          <p:cNvSpPr/>
          <p:nvPr/>
        </p:nvSpPr>
        <p:spPr>
          <a:xfrm>
            <a:off x="1447800" y="2743200"/>
            <a:ext cx="9906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326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5013"/>
          <a:stretch/>
        </p:blipFill>
        <p:spPr bwMode="auto">
          <a:xfrm>
            <a:off x="3473822" y="1676400"/>
            <a:ext cx="5441577" cy="434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B00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壹、註冊個人帳號</a:t>
            </a:r>
            <a:endParaRPr lang="en-PH" sz="4800" dirty="0">
              <a:solidFill>
                <a:srgbClr val="B000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CCFF"/>
                </a:gs>
                <a:gs pos="50000">
                  <a:srgbClr val="FF66CC"/>
                </a:gs>
                <a:gs pos="100000">
                  <a:srgbClr val="FF3399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6325200"/>
            <a:ext cx="9144000" cy="53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＊資料請確實填寫，不得採用偽造資料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4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473823" y="2590800"/>
            <a:ext cx="3124200" cy="2940867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直線圖說文字 2 9"/>
          <p:cNvSpPr>
            <a:spLocks/>
          </p:cNvSpPr>
          <p:nvPr/>
        </p:nvSpPr>
        <p:spPr bwMode="auto">
          <a:xfrm>
            <a:off x="6286500" y="1973319"/>
            <a:ext cx="2514600" cy="338532"/>
          </a:xfrm>
          <a:prstGeom prst="borderCallout2">
            <a:avLst>
              <a:gd name="adj1" fmla="val 56541"/>
              <a:gd name="adj2" fmla="val 1473"/>
              <a:gd name="adj3" fmla="val 59935"/>
              <a:gd name="adj4" fmla="val -16101"/>
              <a:gd name="adj5" fmla="val 183458"/>
              <a:gd name="adj6" fmla="val -27490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填寫個人註冊資料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9"/>
          <p:cNvSpPr>
            <a:spLocks/>
          </p:cNvSpPr>
          <p:nvPr/>
        </p:nvSpPr>
        <p:spPr bwMode="auto">
          <a:xfrm>
            <a:off x="3818964" y="5929284"/>
            <a:ext cx="2743200" cy="338532"/>
          </a:xfrm>
          <a:prstGeom prst="borderCallout2">
            <a:avLst>
              <a:gd name="adj1" fmla="val 600"/>
              <a:gd name="adj2" fmla="val 95596"/>
              <a:gd name="adj3" fmla="val -42478"/>
              <a:gd name="adj4" fmla="val 101742"/>
              <a:gd name="adj5" fmla="val -48594"/>
              <a:gd name="adj6" fmla="val 112123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714375" indent="-714375" algn="just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，完成註冊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9"/>
          <p:cNvSpPr>
            <a:spLocks/>
          </p:cNvSpPr>
          <p:nvPr/>
        </p:nvSpPr>
        <p:spPr bwMode="auto">
          <a:xfrm>
            <a:off x="448235" y="2142585"/>
            <a:ext cx="2592000" cy="646309"/>
          </a:xfrm>
          <a:prstGeom prst="borderCallout2">
            <a:avLst>
              <a:gd name="adj1" fmla="val 41621"/>
              <a:gd name="adj2" fmla="val 100451"/>
              <a:gd name="adj3" fmla="val 49914"/>
              <a:gd name="adj4" fmla="val 114933"/>
              <a:gd name="adj5" fmla="val 92680"/>
              <a:gd name="adj6" fmla="val 124761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帳號不可以是身分證統一編號及機關學校代碼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直線圖說文字 2 9"/>
          <p:cNvSpPr>
            <a:spLocks/>
          </p:cNvSpPr>
          <p:nvPr/>
        </p:nvSpPr>
        <p:spPr bwMode="auto">
          <a:xfrm>
            <a:off x="448235" y="3311877"/>
            <a:ext cx="2124000" cy="646309"/>
          </a:xfrm>
          <a:prstGeom prst="borderCallout2">
            <a:avLst>
              <a:gd name="adj1" fmla="val 100487"/>
              <a:gd name="adj2" fmla="val 149576"/>
              <a:gd name="adj3" fmla="val 40837"/>
              <a:gd name="adj4" fmla="val 127116"/>
              <a:gd name="adj5" fmla="val 25722"/>
              <a:gd name="adj6" fmla="val 101131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服務單位填寫方式請參考下頁</a:t>
            </a: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(P.5)</a:t>
            </a:r>
            <a:endParaRPr kumimoji="0"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直線圖說文字 2 9">
            <a:extLst>
              <a:ext uri="{FF2B5EF4-FFF2-40B4-BE49-F238E27FC236}">
                <a16:creationId xmlns:a16="http://schemas.microsoft.com/office/drawing/2014/main" id="{7D854E8C-687E-413C-8A8B-344897B4CD03}"/>
              </a:ext>
            </a:extLst>
          </p:cNvPr>
          <p:cNvSpPr>
            <a:spLocks/>
          </p:cNvSpPr>
          <p:nvPr/>
        </p:nvSpPr>
        <p:spPr bwMode="auto">
          <a:xfrm>
            <a:off x="448235" y="4724400"/>
            <a:ext cx="2376000" cy="646309"/>
          </a:xfrm>
          <a:prstGeom prst="borderCallout2">
            <a:avLst>
              <a:gd name="adj1" fmla="val 63734"/>
              <a:gd name="adj2" fmla="val 136578"/>
              <a:gd name="adj3" fmla="val 47462"/>
              <a:gd name="adj4" fmla="val 117406"/>
              <a:gd name="adj5" fmla="val 52103"/>
              <a:gd name="adj6" fmla="val 100397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108000" indent="-108000" eaLnBrk="1" hangingPunct="1"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*忘記帳號密碼時，</a:t>
            </a:r>
            <a:b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可透過手機號碼查詢</a:t>
            </a:r>
          </a:p>
        </p:txBody>
      </p:sp>
      <p:sp>
        <p:nvSpPr>
          <p:cNvPr id="22" name="圓角矩形 23">
            <a:extLst>
              <a:ext uri="{FF2B5EF4-FFF2-40B4-BE49-F238E27FC236}">
                <a16:creationId xmlns:a16="http://schemas.microsoft.com/office/drawing/2014/main" id="{BA877D9C-5325-40DF-9F77-50CB2BA9FCAB}"/>
              </a:ext>
            </a:extLst>
          </p:cNvPr>
          <p:cNvSpPr/>
          <p:nvPr/>
        </p:nvSpPr>
        <p:spPr>
          <a:xfrm>
            <a:off x="6907305" y="5638800"/>
            <a:ext cx="396000" cy="2520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7638585" cy="457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dirty="0">
                <a:solidFill>
                  <a:srgbClr val="B000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壹、註冊個人帳號</a:t>
            </a:r>
            <a:endParaRPr lang="en-PH" sz="4800" dirty="0">
              <a:solidFill>
                <a:srgbClr val="B0005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FFCCFF"/>
                </a:gs>
                <a:gs pos="50000">
                  <a:srgbClr val="FF66CC"/>
                </a:gs>
                <a:gs pos="100000">
                  <a:srgbClr val="FF3399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＊如註冊出現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您非屬本單位員工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提示，表示該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單位未將您納入參加對象名冊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中，或</a:t>
            </a:r>
            <a:r>
              <a:rPr lang="zh-TW" altLang="en-US" sz="2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參加對象名冊資料與您註冊資料不符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5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670772" y="3699095"/>
            <a:ext cx="5334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直線圖說文字 2 9"/>
          <p:cNvSpPr>
            <a:spLocks/>
          </p:cNvSpPr>
          <p:nvPr/>
        </p:nvSpPr>
        <p:spPr bwMode="auto">
          <a:xfrm>
            <a:off x="304800" y="2440836"/>
            <a:ext cx="2880000" cy="584753"/>
          </a:xfrm>
          <a:prstGeom prst="borderCallout2">
            <a:avLst>
              <a:gd name="adj1" fmla="val 101338"/>
              <a:gd name="adj2" fmla="val 53888"/>
              <a:gd name="adj3" fmla="val 146736"/>
              <a:gd name="adj4" fmla="val 61986"/>
              <a:gd name="adj5" fmla="val 231972"/>
              <a:gd name="adj6" fmla="val 64939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46000" indent="-84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4-1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可直接填寫單位代碼或點選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查詢代碼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600" y="1066800"/>
            <a:ext cx="4572000" cy="685800"/>
          </a:xfrm>
          <a:prstGeom prst="rect">
            <a:avLst/>
          </a:prstGeom>
          <a:solidFill>
            <a:srgbClr val="FF0000"/>
          </a:solidFill>
          <a:ln w="38100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3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服務單位填寫方式說明</a:t>
            </a:r>
            <a:endParaRPr lang="en-US" altLang="zh-TW" sz="30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799" y="3124200"/>
            <a:ext cx="5326927" cy="2895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8" name="圓角矩形 27"/>
          <p:cNvSpPr/>
          <p:nvPr/>
        </p:nvSpPr>
        <p:spPr>
          <a:xfrm>
            <a:off x="3429000" y="3545540"/>
            <a:ext cx="18288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直線圖說文字 2 9"/>
          <p:cNvSpPr>
            <a:spLocks/>
          </p:cNvSpPr>
          <p:nvPr/>
        </p:nvSpPr>
        <p:spPr bwMode="auto">
          <a:xfrm>
            <a:off x="5562600" y="2445317"/>
            <a:ext cx="3276600" cy="584753"/>
          </a:xfrm>
          <a:prstGeom prst="borderCallout2">
            <a:avLst>
              <a:gd name="adj1" fmla="val 56541"/>
              <a:gd name="adj2" fmla="val 1473"/>
              <a:gd name="adj3" fmla="val 59935"/>
              <a:gd name="adj4" fmla="val -16101"/>
              <a:gd name="adj5" fmla="val 189730"/>
              <a:gd name="adj6" fmla="val -26437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46000" indent="-84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4-2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輸入關鍵字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機關代碼後，點選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直線圖說文字 2 9"/>
          <p:cNvSpPr>
            <a:spLocks/>
          </p:cNvSpPr>
          <p:nvPr/>
        </p:nvSpPr>
        <p:spPr bwMode="auto">
          <a:xfrm>
            <a:off x="5562600" y="5018840"/>
            <a:ext cx="3276600" cy="584753"/>
          </a:xfrm>
          <a:prstGeom prst="borderCallout2">
            <a:avLst>
              <a:gd name="adj1" fmla="val 56541"/>
              <a:gd name="adj2" fmla="val 1473"/>
              <a:gd name="adj3" fmla="val 26492"/>
              <a:gd name="adj4" fmla="val -18177"/>
              <a:gd name="adj5" fmla="val -37136"/>
              <a:gd name="adj6" fmla="val -21760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46000" indent="-8460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4-3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點選所屬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單位代碼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單位名稱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，系統會自動帶入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4" descr="Blue Curved Arrow 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5763">
            <a:off x="2685807" y="3865608"/>
            <a:ext cx="1103028" cy="42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圓角矩形 27">
            <a:extLst>
              <a:ext uri="{FF2B5EF4-FFF2-40B4-BE49-F238E27FC236}">
                <a16:creationId xmlns:a16="http://schemas.microsoft.com/office/drawing/2014/main" id="{EE76D2BD-48EF-4417-A521-7BB6B35B00F5}"/>
              </a:ext>
            </a:extLst>
          </p:cNvPr>
          <p:cNvSpPr/>
          <p:nvPr/>
        </p:nvSpPr>
        <p:spPr>
          <a:xfrm>
            <a:off x="3581400" y="4539140"/>
            <a:ext cx="2052000" cy="25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240280" y="5760720"/>
            <a:ext cx="6553200" cy="914400"/>
          </a:xfrm>
          <a:prstGeom prst="rect">
            <a:avLst/>
          </a:prstGeom>
          <a:noFill/>
          <a:ln w="57150">
            <a:solidFill>
              <a:srgbClr val="6399AB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gray">
          <a:xfrm>
            <a:off x="1097280" y="5608320"/>
            <a:ext cx="1600200" cy="533400"/>
          </a:xfrm>
          <a:prstGeom prst="rect">
            <a:avLst/>
          </a:prstGeom>
          <a:solidFill>
            <a:srgbClr val="6399AB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rgbClr val="DD6909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rgbClr val="DD6909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rgbClr val="E2B700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rgbClr val="E2B70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  <p:sp>
        <p:nvSpPr>
          <p:cNvPr id="2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6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0" dirty="0">
                <a:solidFill>
                  <a:srgbClr val="008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貳、學習資訊</a:t>
            </a:r>
            <a:endParaRPr lang="en-PH" sz="4800" b="0" dirty="0">
              <a:solidFill>
                <a:srgbClr val="008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209800" y="1219200"/>
            <a:ext cx="6553200" cy="914400"/>
          </a:xfrm>
          <a:prstGeom prst="rect">
            <a:avLst/>
          </a:prstGeom>
          <a:noFill/>
          <a:ln w="57150">
            <a:solidFill>
              <a:srgbClr val="E2B700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線上觀看影片即獲得環境教育時數，除環保署製作之影片外，亦包含從各部會蒐集而來之環境教育影片。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gray">
          <a:xfrm>
            <a:off x="1066800" y="1066800"/>
            <a:ext cx="1600200" cy="533400"/>
          </a:xfrm>
          <a:prstGeom prst="rect">
            <a:avLst/>
          </a:prstGeom>
          <a:solidFill>
            <a:srgbClr val="E2B700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</a:p>
        </p:txBody>
      </p:sp>
      <p:sp>
        <p:nvSpPr>
          <p:cNvPr id="3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7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209800" y="2362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環保署、環訓所、教育部、認證機構及經申請後核可之機關單位，所開辦作為認證展延申請之活動。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gray">
          <a:xfrm>
            <a:off x="1066800" y="2209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展延活動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209800" y="3505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全國提報單位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開課單位於系統內所公告之活動，可透過搜尋條件設定進行查詢。</a:t>
            </a: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gray">
          <a:xfrm>
            <a:off x="1066800" y="3352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其他活動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209800" y="4648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提供與本系統配合上傳學習時數之數位學習網站連結，使用者可藉此連結到各大數位學習網站。</a:t>
            </a:r>
          </a:p>
        </p:txBody>
      </p:sp>
      <p:sp>
        <p:nvSpPr>
          <p:cNvPr id="44" name="Rectangle 5"/>
          <p:cNvSpPr>
            <a:spLocks noChangeArrowheads="1"/>
          </p:cNvSpPr>
          <p:nvPr/>
        </p:nvSpPr>
        <p:spPr bwMode="gray">
          <a:xfrm>
            <a:off x="1066800" y="4495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網路學習</a:t>
            </a:r>
          </a:p>
        </p:txBody>
      </p: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2209800" y="5791200"/>
            <a:ext cx="6553200" cy="914400"/>
          </a:xfrm>
          <a:prstGeom prst="rect">
            <a:avLst/>
          </a:prstGeom>
          <a:noFill/>
          <a:ln w="571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/>
          <a:lstStyle/>
          <a:p>
            <a:pPr indent="447675"/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環境教育法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規範，於通過認證之環境教育設施場所辦理之環境教育，方可視為戶外學習。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gray">
          <a:xfrm>
            <a:off x="1066800" y="5638800"/>
            <a:ext cx="1600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tIns="44450" rIns="45720" bIns="44450" anchor="ctr" anchorCtr="0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戶外學習</a:t>
            </a: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7718540" cy="5257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0" y="6325200"/>
            <a:ext cx="9144000" cy="532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＊一部影片同一年度僅列計一次環境教育學習時數</a:t>
            </a:r>
            <a:endParaRPr lang="en-US" altLang="zh-TW" sz="24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影片專區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8" name="直線圖說文字 2 9"/>
          <p:cNvSpPr>
            <a:spLocks/>
          </p:cNvSpPr>
          <p:nvPr/>
        </p:nvSpPr>
        <p:spPr bwMode="auto">
          <a:xfrm>
            <a:off x="304800" y="5486400"/>
            <a:ext cx="2124000" cy="830975"/>
          </a:xfrm>
          <a:prstGeom prst="borderCallout2">
            <a:avLst>
              <a:gd name="adj1" fmla="val 28217"/>
              <a:gd name="adj2" fmla="val 99629"/>
              <a:gd name="adj3" fmla="val 32357"/>
              <a:gd name="adj4" fmla="val 107367"/>
              <a:gd name="adj5" fmla="val 58997"/>
              <a:gd name="adj6" fmla="val 114626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3. 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點選影片名稱後，可進入觀看介面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2743200" y="5638800"/>
            <a:ext cx="6096000" cy="6858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直線圖說文字 2 9"/>
          <p:cNvSpPr>
            <a:spLocks/>
          </p:cNvSpPr>
          <p:nvPr/>
        </p:nvSpPr>
        <p:spPr bwMode="auto">
          <a:xfrm>
            <a:off x="609600" y="2667000"/>
            <a:ext cx="2124000" cy="338532"/>
          </a:xfrm>
          <a:prstGeom prst="borderCallout2">
            <a:avLst>
              <a:gd name="adj1" fmla="val 107241"/>
              <a:gd name="adj2" fmla="val 36533"/>
              <a:gd name="adj3" fmla="val 168436"/>
              <a:gd name="adj4" fmla="val 29014"/>
              <a:gd name="adj5" fmla="val 223989"/>
              <a:gd name="adj6" fmla="val 38387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1.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學習資訊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34400" y="64928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8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928" y="3444844"/>
            <a:ext cx="1200150" cy="1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圓角矩形 22"/>
          <p:cNvSpPr/>
          <p:nvPr/>
        </p:nvSpPr>
        <p:spPr>
          <a:xfrm>
            <a:off x="1295400" y="3429000"/>
            <a:ext cx="13716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直線圖說文字 2 9"/>
          <p:cNvSpPr>
            <a:spLocks/>
          </p:cNvSpPr>
          <p:nvPr/>
        </p:nvSpPr>
        <p:spPr bwMode="auto">
          <a:xfrm>
            <a:off x="3962400" y="2976468"/>
            <a:ext cx="2124000" cy="338532"/>
          </a:xfrm>
          <a:prstGeom prst="borderCallout2">
            <a:avLst>
              <a:gd name="adj1" fmla="val 50913"/>
              <a:gd name="adj2" fmla="val -344"/>
              <a:gd name="adj3" fmla="val 53467"/>
              <a:gd name="adj4" fmla="val -26928"/>
              <a:gd name="adj5" fmla="val 134884"/>
              <a:gd name="adj6" fmla="val -29371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點選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影片專區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667000" y="3429000"/>
            <a:ext cx="114300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影片專區</a:t>
            </a:r>
            <a:endParaRPr kumimoji="0" lang="en-PH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1524000" y="990600"/>
            <a:ext cx="7620000" cy="0"/>
          </a:xfrm>
          <a:prstGeom prst="line">
            <a:avLst/>
          </a:prstGeom>
          <a:ln w="57150">
            <a:gradFill>
              <a:gsLst>
                <a:gs pos="1000">
                  <a:srgbClr val="CCF4F3"/>
                </a:gs>
                <a:gs pos="50000">
                  <a:srgbClr val="00C4BF"/>
                </a:gs>
                <a:gs pos="100000">
                  <a:srgbClr val="008080"/>
                </a:gs>
              </a:gsLst>
              <a:lin ang="0" scaled="0"/>
            </a:gra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2438400" cy="30480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、學習資訊</a:t>
            </a:r>
            <a:endParaRPr kumimoji="0" lang="en-PH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9" name="直線圖說文字 2 9"/>
          <p:cNvSpPr>
            <a:spLocks/>
          </p:cNvSpPr>
          <p:nvPr/>
        </p:nvSpPr>
        <p:spPr bwMode="auto">
          <a:xfrm>
            <a:off x="5562600" y="5098561"/>
            <a:ext cx="2438400" cy="646309"/>
          </a:xfrm>
          <a:prstGeom prst="borderCallout2">
            <a:avLst>
              <a:gd name="adj1" fmla="val 48993"/>
              <a:gd name="adj2" fmla="val -2102"/>
              <a:gd name="adj3" fmla="val 56275"/>
              <a:gd name="adj4" fmla="val -14735"/>
              <a:gd name="adj5" fmla="val 124672"/>
              <a:gd name="adj6" fmla="val -36381"/>
            </a:avLst>
          </a:prstGeom>
          <a:solidFill>
            <a:srgbClr val="66CCFF"/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85725" indent="-85725" algn="just" eaLnBrk="1" hangingPunct="1">
              <a:defRPr/>
            </a:pPr>
            <a:r>
              <a:rPr kumimoji="0"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若影片未獲得時數，時間軸將無法拉動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6019200"/>
            <a:ext cx="9144000" cy="838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＊觀看影片時請勿自行調整時間軸，以免系統無法紀錄觀看進度。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-266700">
              <a:defRPr/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＊本網站不支援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 9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以下版本瀏覽器。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58200" y="64928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9</a:t>
            </a:fld>
            <a:endParaRPr 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19590"/>
            <a:ext cx="8070827" cy="500021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044569"/>
            <a:ext cx="4876800" cy="98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直線圖說文字 2 9">
            <a:extLst>
              <a:ext uri="{FF2B5EF4-FFF2-40B4-BE49-F238E27FC236}">
                <a16:creationId xmlns:a16="http://schemas.microsoft.com/office/drawing/2014/main" id="{78AD7CDD-DA1A-4C14-88BD-24E0A4E3BC7E}"/>
              </a:ext>
            </a:extLst>
          </p:cNvPr>
          <p:cNvSpPr>
            <a:spLocks/>
          </p:cNvSpPr>
          <p:nvPr/>
        </p:nvSpPr>
        <p:spPr bwMode="auto">
          <a:xfrm>
            <a:off x="5665694" y="1629573"/>
            <a:ext cx="2514600" cy="338532"/>
          </a:xfrm>
          <a:prstGeom prst="borderCallout2">
            <a:avLst>
              <a:gd name="adj1" fmla="val 102364"/>
              <a:gd name="adj2" fmla="val 5155"/>
              <a:gd name="adj3" fmla="val 140930"/>
              <a:gd name="adj4" fmla="val 2198"/>
              <a:gd name="adj5" fmla="val 172866"/>
              <a:gd name="adj6" fmla="val 6248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marL="694800" indent="-694800">
              <a:defRPr/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 4. 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點選即可播放影片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25">
            <a:extLst>
              <a:ext uri="{FF2B5EF4-FFF2-40B4-BE49-F238E27FC236}">
                <a16:creationId xmlns:a16="http://schemas.microsoft.com/office/drawing/2014/main" id="{656A84B6-7A80-4EA6-AB66-8771016C7D89}"/>
              </a:ext>
            </a:extLst>
          </p:cNvPr>
          <p:cNvSpPr/>
          <p:nvPr/>
        </p:nvSpPr>
        <p:spPr>
          <a:xfrm>
            <a:off x="2675965" y="2209800"/>
            <a:ext cx="6156000" cy="2808000"/>
          </a:xfrm>
          <a:prstGeom prst="roundRect">
            <a:avLst>
              <a:gd name="adj" fmla="val 369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9278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>
          <a:solidFill>
            <a:srgbClr val="6399AB"/>
          </a:solidFill>
          <a:miter lim="800000"/>
          <a:headEnd/>
          <a:tailEnd/>
        </a:ln>
      </a:spPr>
      <a:bodyPr wrap="none" anchor="ctr"/>
      <a:lstStyle>
        <a:defPPr>
          <a:defRPr dirty="0" smtClean="0">
            <a:latin typeface="Times New Roman" pitchFamily="18" charset="0"/>
            <a:ea typeface="微軟正黑體" pitchFamily="34" charset="-12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</TotalTime>
  <Words>1830</Words>
  <Application>Microsoft Office PowerPoint</Application>
  <PresentationFormat>如螢幕大小 (4:3)</PresentationFormat>
  <Paragraphs>193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9" baseType="lpstr">
      <vt:lpstr>微軟正黑體</vt:lpstr>
      <vt:lpstr>Arial</vt:lpstr>
      <vt:lpstr>Calibri</vt:lpstr>
      <vt:lpstr>Office Theme</vt:lpstr>
      <vt:lpstr>環境教育終身學習網</vt:lpstr>
      <vt:lpstr>簡報大綱</vt:lpstr>
      <vt:lpstr>壹、註冊個人帳號</vt:lpstr>
      <vt:lpstr>壹、註冊個人帳號</vt:lpstr>
      <vt:lpstr>壹、註冊個人帳號</vt:lpstr>
      <vt:lpstr>貳、學習資訊</vt:lpstr>
      <vt:lpstr>貳、學習資訊</vt:lpstr>
      <vt:lpstr>PowerPoint 簡報</vt:lpstr>
      <vt:lpstr>PowerPoint 簡報</vt:lpstr>
      <vt:lpstr>PowerPoint 簡報</vt:lpstr>
      <vt:lpstr>貳、學習資訊</vt:lpstr>
      <vt:lpstr>PowerPoint 簡報</vt:lpstr>
      <vt:lpstr>貳、學習資訊</vt:lpstr>
      <vt:lpstr>PowerPoint 簡報</vt:lpstr>
      <vt:lpstr>貳、學習資訊</vt:lpstr>
      <vt:lpstr>PowerPoint 簡報</vt:lpstr>
      <vt:lpstr>貳、學習資訊</vt:lpstr>
      <vt:lpstr>PowerPoint 簡報</vt:lpstr>
      <vt:lpstr>參、檢視個人學習紀錄</vt:lpstr>
      <vt:lpstr>PowerPoint 簡報</vt:lpstr>
      <vt:lpstr>肆、修改個人資料</vt:lpstr>
      <vt:lpstr>伍、忘記帳號密碼</vt:lpstr>
      <vt:lpstr>伍、忘記帳號密碼（簡訊）</vt:lpstr>
      <vt:lpstr>伍、忘記帳號密碼（郵件）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戴士恩(f8510026)</dc:creator>
  <cp:lastModifiedBy>acer</cp:lastModifiedBy>
  <cp:revision>344</cp:revision>
  <dcterms:created xsi:type="dcterms:W3CDTF">2006-08-16T00:00:00Z</dcterms:created>
  <dcterms:modified xsi:type="dcterms:W3CDTF">2020-09-09T04:56:29Z</dcterms:modified>
</cp:coreProperties>
</file>